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6"/>
  </p:notesMasterIdLst>
  <p:sldIdLst>
    <p:sldId id="262" r:id="rId2"/>
    <p:sldId id="314" r:id="rId3"/>
    <p:sldId id="3744" r:id="rId4"/>
    <p:sldId id="331" r:id="rId5"/>
    <p:sldId id="332" r:id="rId6"/>
    <p:sldId id="318" r:id="rId7"/>
    <p:sldId id="325" r:id="rId8"/>
    <p:sldId id="3754" r:id="rId9"/>
    <p:sldId id="3755" r:id="rId10"/>
    <p:sldId id="3762" r:id="rId11"/>
    <p:sldId id="3760" r:id="rId12"/>
    <p:sldId id="3763" r:id="rId13"/>
    <p:sldId id="3765" r:id="rId14"/>
    <p:sldId id="3767" r:id="rId15"/>
    <p:sldId id="3768" r:id="rId16"/>
    <p:sldId id="412" r:id="rId17"/>
    <p:sldId id="413" r:id="rId18"/>
    <p:sldId id="414" r:id="rId19"/>
    <p:sldId id="3769" r:id="rId20"/>
    <p:sldId id="422" r:id="rId21"/>
    <p:sldId id="3770" r:id="rId22"/>
    <p:sldId id="432" r:id="rId23"/>
    <p:sldId id="3766" r:id="rId24"/>
    <p:sldId id="326" r:id="rId25"/>
    <p:sldId id="321" r:id="rId26"/>
    <p:sldId id="319" r:id="rId27"/>
    <p:sldId id="327" r:id="rId28"/>
    <p:sldId id="328" r:id="rId29"/>
    <p:sldId id="322" r:id="rId30"/>
    <p:sldId id="320" r:id="rId31"/>
    <p:sldId id="323" r:id="rId32"/>
    <p:sldId id="324" r:id="rId33"/>
    <p:sldId id="329" r:id="rId34"/>
    <p:sldId id="330" r:id="rId35"/>
  </p:sldIdLst>
  <p:sldSz cx="9144000" cy="6858000" type="screen4x3"/>
  <p:notesSz cx="6858000" cy="9144000"/>
  <p:embeddedFontLst>
    <p:embeddedFont>
      <p:font typeface="Abadi" charset="0"/>
      <p:regular r:id="rId37"/>
    </p:embeddedFont>
    <p:embeddedFont>
      <p:font typeface="黑体" pitchFamily="49" charset="-122"/>
      <p:regular r:id="rId38"/>
    </p:embeddedFont>
    <p:embeddedFont>
      <p:font typeface="Calibri Light" pitchFamily="34" charset="0"/>
      <p:regular r:id="rId39"/>
      <p:italic r:id="rId40"/>
    </p:embeddedFont>
    <p:embeddedFont>
      <p:font typeface="Calibri" pitchFamily="34" charset="0"/>
      <p:regular r:id="rId41"/>
      <p:bold r:id="rId42"/>
      <p:italic r:id="rId43"/>
      <p:boldItalic r:id="rId44"/>
    </p:embeddedFont>
    <p:embeddedFont>
      <p:font typeface="微软雅黑" pitchFamily="34" charset="-122"/>
      <p:regular r:id="rId45"/>
      <p:bold r:id="rId46"/>
    </p:embeddedFont>
    <p:embeddedFont>
      <p:font typeface="楷体" pitchFamily="49" charset="-122"/>
      <p:regular r:id="rId4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5D6"/>
    <a:srgbClr val="3DA2CB"/>
    <a:srgbClr val="F784A5"/>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3" autoAdjust="0"/>
    <p:restoredTop sz="90792" autoAdjust="0"/>
  </p:normalViewPr>
  <p:slideViewPr>
    <p:cSldViewPr snapToGrid="0">
      <p:cViewPr varScale="1">
        <p:scale>
          <a:sx n="103" d="100"/>
          <a:sy n="103" d="100"/>
        </p:scale>
        <p:origin x="-1854" y="-8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2023/2/22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B49B3509-2CD5-43BE-A42D-43846989BB3E}" type="slidenum">
              <a:rPr lang="en-US" altLang="zh-CN" smtClean="0">
                <a:latin typeface="Arial" pitchFamily="34" charset="0"/>
                <a:cs typeface="Arial" pitchFamily="34" charset="0"/>
              </a:rPr>
              <a:pPr/>
              <a:t>11</a:t>
            </a:fld>
            <a:endParaRPr lang="en-US" altLang="zh-CN">
              <a:latin typeface="Arial" pitchFamily="34" charset="0"/>
              <a:cs typeface="Arial" pitchFamily="34" charset="0"/>
            </a:endParaRPr>
          </a:p>
        </p:txBody>
      </p:sp>
      <p:sp>
        <p:nvSpPr>
          <p:cNvPr id="26627" name="Rectangle 2"/>
          <p:cNvSpPr>
            <a:spLocks noGrp="1" noRot="1" noChangeAspect="1" noChangeArrowheads="1" noTextEdit="1"/>
          </p:cNvSpPr>
          <p:nvPr>
            <p:ph type="sldImg"/>
          </p:nvPr>
        </p:nvSpPr>
        <p:spPr>
          <a:xfrm>
            <a:off x="1371600" y="1143000"/>
            <a:ext cx="4114800" cy="3086100"/>
          </a:xfrm>
          <a:ln/>
        </p:spPr>
      </p:sp>
      <p:sp>
        <p:nvSpPr>
          <p:cNvPr id="26628" name="Rectangle 3"/>
          <p:cNvSpPr>
            <a:spLocks noGrp="1" noChangeArrowheads="1"/>
          </p:cNvSpPr>
          <p:nvPr>
            <p:ph type="body" idx="1"/>
          </p:nvPr>
        </p:nvSpPr>
        <p:spPr>
          <a:noFill/>
          <a:ln/>
        </p:spPr>
        <p:txBody>
          <a:bodyPr/>
          <a:lstStyle/>
          <a:p>
            <a:pPr eaLnBrk="1" hangingPunct="1"/>
            <a:endParaRPr lang="zh-CN" altLang="en-US" dirty="0">
              <a:latin typeface="Arial" pitchFamily="34" charset="0"/>
              <a:cs typeface="Arial" pitchFamily="34" charset="0"/>
            </a:endParaRPr>
          </a:p>
        </p:txBody>
      </p:sp>
    </p:spTree>
    <p:extLst>
      <p:ext uri="{BB962C8B-B14F-4D97-AF65-F5344CB8AC3E}">
        <p14:creationId xmlns:p14="http://schemas.microsoft.com/office/powerpoint/2010/main" val="1220779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12</a:t>
            </a:fld>
            <a:endParaRPr lang="zh-CN" altLang="en-US"/>
          </a:p>
        </p:txBody>
      </p:sp>
    </p:spTree>
    <p:extLst>
      <p:ext uri="{BB962C8B-B14F-4D97-AF65-F5344CB8AC3E}">
        <p14:creationId xmlns:p14="http://schemas.microsoft.com/office/powerpoint/2010/main" val="3990000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控制计算机点赞、赚取点击广告费、</a:t>
            </a:r>
            <a:r>
              <a:rPr lang="zh-CN" altLang="zh-CN" sz="1400" dirty="0"/>
              <a:t>比特币挖矿奴隶</a:t>
            </a:r>
            <a:r>
              <a:rPr lang="zh-CN" altLang="en-US" sz="1400" dirty="0"/>
              <a:t>等</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13</a:t>
            </a:fld>
            <a:endParaRPr lang="zh-CN" altLang="en-US"/>
          </a:p>
        </p:txBody>
      </p:sp>
    </p:spTree>
    <p:extLst>
      <p:ext uri="{BB962C8B-B14F-4D97-AF65-F5344CB8AC3E}">
        <p14:creationId xmlns:p14="http://schemas.microsoft.com/office/powerpoint/2010/main" val="2054317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14</a:t>
            </a:fld>
            <a:endParaRPr lang="zh-CN" altLang="en-US"/>
          </a:p>
        </p:txBody>
      </p:sp>
    </p:spTree>
    <p:extLst>
      <p:ext uri="{BB962C8B-B14F-4D97-AF65-F5344CB8AC3E}">
        <p14:creationId xmlns:p14="http://schemas.microsoft.com/office/powerpoint/2010/main" val="3644780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15</a:t>
            </a:fld>
            <a:endParaRPr lang="zh-CN" altLang="en-US"/>
          </a:p>
        </p:txBody>
      </p:sp>
    </p:spTree>
    <p:extLst>
      <p:ext uri="{BB962C8B-B14F-4D97-AF65-F5344CB8AC3E}">
        <p14:creationId xmlns:p14="http://schemas.microsoft.com/office/powerpoint/2010/main" val="408729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A876367A-44CA-4096-9E3C-78D2B236CA44}"/>
              </a:ext>
            </a:extLst>
          </p:cNvPr>
          <p:cNvSpPr>
            <a:spLocks noGrp="1" noRot="1" noChangeAspect="1" noChangeArrowheads="1" noTextEdit="1"/>
          </p:cNvSpPr>
          <p:nvPr>
            <p:ph type="sldImg" idx="4294967295"/>
          </p:nvPr>
        </p:nvSpPr>
        <p:spPr>
          <a:xfrm>
            <a:off x="2322513" y="0"/>
            <a:ext cx="1647825" cy="1235075"/>
          </a:xfrm>
          <a:ln>
            <a:miter lim="800000"/>
          </a:ln>
        </p:spPr>
      </p:sp>
      <p:sp>
        <p:nvSpPr>
          <p:cNvPr id="9219" name="备注占位符 2">
            <a:extLst>
              <a:ext uri="{FF2B5EF4-FFF2-40B4-BE49-F238E27FC236}">
                <a16:creationId xmlns:a16="http://schemas.microsoft.com/office/drawing/2014/main" xmlns="" id="{FD582EDF-140E-4FAC-913C-98BCEB718BD5}"/>
              </a:ext>
            </a:extLst>
          </p:cNvPr>
          <p:cNvSpPr>
            <a:spLocks noGrp="1" noRot="1" noChangeAspect="1" noChangeArrowheads="1"/>
          </p:cNvSpPr>
          <p:nvPr>
            <p:ph type="body" idx="4294967295"/>
          </p:nvPr>
        </p:nvSpPr>
        <p:spPr>
          <a:xfrm>
            <a:off x="6932613" y="0"/>
            <a:ext cx="0" cy="1444625"/>
          </a:xfrm>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xmlns="" id="{1283DB78-F659-4BBA-9A55-0E655FEF2430}"/>
              </a:ext>
            </a:extLst>
          </p:cNvPr>
          <p:cNvSpPr>
            <a:spLocks noGrp="1" noRot="1" noChangeAspect="1" noChangeArrowheads="1" noTextEdit="1"/>
          </p:cNvSpPr>
          <p:nvPr>
            <p:ph type="sldImg" idx="4294967295"/>
          </p:nvPr>
        </p:nvSpPr>
        <p:spPr>
          <a:xfrm>
            <a:off x="0" y="0"/>
            <a:ext cx="0" cy="0"/>
          </a:xfrm>
          <a:ln>
            <a:miter lim="800000"/>
          </a:ln>
        </p:spPr>
      </p:sp>
      <p:sp>
        <p:nvSpPr>
          <p:cNvPr id="11267" name="备注占位符 2">
            <a:extLst>
              <a:ext uri="{FF2B5EF4-FFF2-40B4-BE49-F238E27FC236}">
                <a16:creationId xmlns:a16="http://schemas.microsoft.com/office/drawing/2014/main" xmlns="" id="{6BC3300F-59D8-429E-B38B-72AA3E2A9166}"/>
              </a:ext>
            </a:extLst>
          </p:cNvPr>
          <p:cNvSpPr>
            <a:spLocks noGrp="1" noRot="1" noChangeAspect="1" noChangeArrowheads="1"/>
          </p:cNvSpPr>
          <p:nvPr>
            <p:ph type="body" idx="4294967295"/>
          </p:nvPr>
        </p:nvSpPr>
        <p:spPr>
          <a:xfrm>
            <a:off x="0" y="0"/>
            <a:ext cx="0" cy="0"/>
          </a:xfrm>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xmlns="" id="{1283DB78-F659-4BBA-9A55-0E655FEF2430}"/>
              </a:ext>
            </a:extLst>
          </p:cNvPr>
          <p:cNvSpPr>
            <a:spLocks noGrp="1" noRot="1" noChangeAspect="1" noChangeArrowheads="1" noTextEdit="1"/>
          </p:cNvSpPr>
          <p:nvPr>
            <p:ph type="sldImg" idx="4294967295"/>
          </p:nvPr>
        </p:nvSpPr>
        <p:spPr>
          <a:xfrm>
            <a:off x="0" y="0"/>
            <a:ext cx="0" cy="0"/>
          </a:xfrm>
          <a:ln>
            <a:miter lim="800000"/>
          </a:ln>
        </p:spPr>
      </p:sp>
      <p:sp>
        <p:nvSpPr>
          <p:cNvPr id="11267" name="备注占位符 2">
            <a:extLst>
              <a:ext uri="{FF2B5EF4-FFF2-40B4-BE49-F238E27FC236}">
                <a16:creationId xmlns:a16="http://schemas.microsoft.com/office/drawing/2014/main" xmlns="" id="{6BC3300F-59D8-429E-B38B-72AA3E2A9166}"/>
              </a:ext>
            </a:extLst>
          </p:cNvPr>
          <p:cNvSpPr>
            <a:spLocks noGrp="1" noRot="1" noChangeAspect="1" noChangeArrowheads="1"/>
          </p:cNvSpPr>
          <p:nvPr>
            <p:ph type="body" idx="4294967295"/>
          </p:nvPr>
        </p:nvSpPr>
        <p:spPr>
          <a:xfrm>
            <a:off x="0" y="0"/>
            <a:ext cx="0" cy="0"/>
          </a:xfrm>
        </p:spPr>
        <p:txBody>
          <a:bodyPr/>
          <a:lstStyle/>
          <a:p>
            <a:endParaRPr lang="zh-CN" altLang="en-US"/>
          </a:p>
        </p:txBody>
      </p:sp>
    </p:spTree>
    <p:extLst>
      <p:ext uri="{BB962C8B-B14F-4D97-AF65-F5344CB8AC3E}">
        <p14:creationId xmlns:p14="http://schemas.microsoft.com/office/powerpoint/2010/main" val="311356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xmlns="" id="{D7310877-22C2-42ED-9564-E6BB382D28A4}"/>
              </a:ext>
            </a:extLst>
          </p:cNvPr>
          <p:cNvSpPr>
            <a:spLocks noGrp="1" noRot="1" noChangeAspect="1" noChangeArrowheads="1" noTextEdit="1"/>
          </p:cNvSpPr>
          <p:nvPr>
            <p:ph type="sldImg" idx="4294967295"/>
          </p:nvPr>
        </p:nvSpPr>
        <p:spPr>
          <a:xfrm>
            <a:off x="2147483647" y="2147482688"/>
            <a:ext cx="433388" cy="325437"/>
          </a:xfrm>
          <a:ln>
            <a:miter lim="800000"/>
          </a:ln>
        </p:spPr>
      </p:sp>
      <p:sp>
        <p:nvSpPr>
          <p:cNvPr id="26627" name="备注占位符 2">
            <a:extLst>
              <a:ext uri="{FF2B5EF4-FFF2-40B4-BE49-F238E27FC236}">
                <a16:creationId xmlns:a16="http://schemas.microsoft.com/office/drawing/2014/main" xmlns="" id="{073407B2-BCF8-4997-A8E3-33ADB9DD7E5E}"/>
              </a:ext>
            </a:extLst>
          </p:cNvPr>
          <p:cNvSpPr>
            <a:spLocks noGrp="1" noRot="1" noChangeAspect="1" noChangeArrowheads="1"/>
          </p:cNvSpPr>
          <p:nvPr>
            <p:ph type="body" idx="4294967295"/>
          </p:nvPr>
        </p:nvSpPr>
        <p:spPr>
          <a:xfrm>
            <a:off x="2147482688" y="2147482688"/>
            <a:ext cx="0" cy="381000"/>
          </a:xfrm>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xmlns="" id="{D7310877-22C2-42ED-9564-E6BB382D28A4}"/>
              </a:ext>
            </a:extLst>
          </p:cNvPr>
          <p:cNvSpPr>
            <a:spLocks noGrp="1" noRot="1" noChangeAspect="1" noChangeArrowheads="1" noTextEdit="1"/>
          </p:cNvSpPr>
          <p:nvPr>
            <p:ph type="sldImg" idx="4294967295"/>
          </p:nvPr>
        </p:nvSpPr>
        <p:spPr>
          <a:xfrm>
            <a:off x="2147483647" y="2147482688"/>
            <a:ext cx="433388" cy="325437"/>
          </a:xfrm>
          <a:ln>
            <a:miter lim="800000"/>
          </a:ln>
        </p:spPr>
      </p:sp>
      <p:sp>
        <p:nvSpPr>
          <p:cNvPr id="26627" name="备注占位符 2">
            <a:extLst>
              <a:ext uri="{FF2B5EF4-FFF2-40B4-BE49-F238E27FC236}">
                <a16:creationId xmlns:a16="http://schemas.microsoft.com/office/drawing/2014/main" xmlns="" id="{073407B2-BCF8-4997-A8E3-33ADB9DD7E5E}"/>
              </a:ext>
            </a:extLst>
          </p:cNvPr>
          <p:cNvSpPr>
            <a:spLocks noGrp="1" noRot="1" noChangeAspect="1" noChangeArrowheads="1"/>
          </p:cNvSpPr>
          <p:nvPr>
            <p:ph type="body" idx="4294967295"/>
          </p:nvPr>
        </p:nvSpPr>
        <p:spPr>
          <a:xfrm>
            <a:off x="2147482688" y="2147482688"/>
            <a:ext cx="0" cy="381000"/>
          </a:xfrm>
        </p:spPr>
        <p:txBody>
          <a:bodyPr/>
          <a:lstStyle/>
          <a:p>
            <a:endParaRPr lang="zh-CN" altLang="en-US"/>
          </a:p>
        </p:txBody>
      </p:sp>
    </p:spTree>
    <p:extLst>
      <p:ext uri="{BB962C8B-B14F-4D97-AF65-F5344CB8AC3E}">
        <p14:creationId xmlns:p14="http://schemas.microsoft.com/office/powerpoint/2010/main" val="1850356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元宇宙犯罪</a:t>
            </a:r>
          </a:p>
        </p:txBody>
      </p:sp>
      <p:sp>
        <p:nvSpPr>
          <p:cNvPr id="4" name="灯片编号占位符 3"/>
          <p:cNvSpPr>
            <a:spLocks noGrp="1"/>
          </p:cNvSpPr>
          <p:nvPr>
            <p:ph type="sldNum" sz="quarter" idx="5"/>
          </p:nvPr>
        </p:nvSpPr>
        <p:spPr/>
        <p:txBody>
          <a:bodyPr/>
          <a:lstStyle/>
          <a:p>
            <a:fld id="{7E7ED7E9-B20B-40CB-89C0-CAF7F9D5953A}" type="slidenum">
              <a:rPr lang="zh-CN" altLang="en-US" smtClean="0"/>
              <a:t>3</a:t>
            </a:fld>
            <a:endParaRPr lang="zh-CN" altLang="en-US"/>
          </a:p>
        </p:txBody>
      </p:sp>
    </p:spTree>
    <p:extLst>
      <p:ext uri="{BB962C8B-B14F-4D97-AF65-F5344CB8AC3E}">
        <p14:creationId xmlns:p14="http://schemas.microsoft.com/office/powerpoint/2010/main" val="175319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控制计算机点赞、赚取点击广告费、</a:t>
            </a:r>
            <a:r>
              <a:rPr lang="zh-CN" altLang="zh-CN" sz="1400" dirty="0"/>
              <a:t>比特币挖矿奴隶</a:t>
            </a:r>
            <a:r>
              <a:rPr lang="zh-CN" altLang="en-US" sz="1400" dirty="0"/>
              <a:t>等</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23</a:t>
            </a:fld>
            <a:endParaRPr lang="zh-CN" altLang="en-US"/>
          </a:p>
        </p:txBody>
      </p:sp>
    </p:spTree>
    <p:extLst>
      <p:ext uri="{BB962C8B-B14F-4D97-AF65-F5344CB8AC3E}">
        <p14:creationId xmlns:p14="http://schemas.microsoft.com/office/powerpoint/2010/main" val="3026790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24</a:t>
            </a:fld>
            <a:endParaRPr lang="zh-CN" altLang="en-US"/>
          </a:p>
        </p:txBody>
      </p:sp>
    </p:spTree>
    <p:extLst>
      <p:ext uri="{BB962C8B-B14F-4D97-AF65-F5344CB8AC3E}">
        <p14:creationId xmlns:p14="http://schemas.microsoft.com/office/powerpoint/2010/main" val="2125570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26</a:t>
            </a:fld>
            <a:endParaRPr lang="zh-CN" altLang="en-US"/>
          </a:p>
        </p:txBody>
      </p:sp>
    </p:spTree>
    <p:extLst>
      <p:ext uri="{BB962C8B-B14F-4D97-AF65-F5344CB8AC3E}">
        <p14:creationId xmlns:p14="http://schemas.microsoft.com/office/powerpoint/2010/main" val="3990000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27</a:t>
            </a:fld>
            <a:endParaRPr lang="zh-CN" altLang="en-US"/>
          </a:p>
        </p:txBody>
      </p:sp>
    </p:spTree>
    <p:extLst>
      <p:ext uri="{BB962C8B-B14F-4D97-AF65-F5344CB8AC3E}">
        <p14:creationId xmlns:p14="http://schemas.microsoft.com/office/powerpoint/2010/main" val="2757728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28</a:t>
            </a:fld>
            <a:endParaRPr lang="zh-CN" altLang="en-US"/>
          </a:p>
        </p:txBody>
      </p:sp>
    </p:spTree>
    <p:extLst>
      <p:ext uri="{BB962C8B-B14F-4D97-AF65-F5344CB8AC3E}">
        <p14:creationId xmlns:p14="http://schemas.microsoft.com/office/powerpoint/2010/main" val="2543047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30</a:t>
            </a:fld>
            <a:endParaRPr lang="zh-CN" altLang="en-US"/>
          </a:p>
        </p:txBody>
      </p:sp>
    </p:spTree>
    <p:extLst>
      <p:ext uri="{BB962C8B-B14F-4D97-AF65-F5344CB8AC3E}">
        <p14:creationId xmlns:p14="http://schemas.microsoft.com/office/powerpoint/2010/main" val="241732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32</a:t>
            </a:fld>
            <a:endParaRPr lang="zh-CN" altLang="en-US"/>
          </a:p>
        </p:txBody>
      </p:sp>
    </p:spTree>
    <p:extLst>
      <p:ext uri="{BB962C8B-B14F-4D97-AF65-F5344CB8AC3E}">
        <p14:creationId xmlns:p14="http://schemas.microsoft.com/office/powerpoint/2010/main" val="660391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33</a:t>
            </a:fld>
            <a:endParaRPr lang="zh-CN" altLang="en-US"/>
          </a:p>
        </p:txBody>
      </p:sp>
    </p:spTree>
    <p:extLst>
      <p:ext uri="{BB962C8B-B14F-4D97-AF65-F5344CB8AC3E}">
        <p14:creationId xmlns:p14="http://schemas.microsoft.com/office/powerpoint/2010/main" val="465437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34</a:t>
            </a:fld>
            <a:endParaRPr lang="zh-CN" altLang="en-US"/>
          </a:p>
        </p:txBody>
      </p:sp>
    </p:spTree>
    <p:extLst>
      <p:ext uri="{BB962C8B-B14F-4D97-AF65-F5344CB8AC3E}">
        <p14:creationId xmlns:p14="http://schemas.microsoft.com/office/powerpoint/2010/main" val="2758647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a:t>
            </a:fld>
            <a:endParaRPr lang="zh-CN" altLang="en-US"/>
          </a:p>
        </p:txBody>
      </p:sp>
    </p:spTree>
    <p:extLst>
      <p:ext uri="{BB962C8B-B14F-4D97-AF65-F5344CB8AC3E}">
        <p14:creationId xmlns:p14="http://schemas.microsoft.com/office/powerpoint/2010/main" val="1849356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5</a:t>
            </a:fld>
            <a:endParaRPr lang="zh-CN" altLang="en-US"/>
          </a:p>
        </p:txBody>
      </p:sp>
    </p:spTree>
    <p:extLst>
      <p:ext uri="{BB962C8B-B14F-4D97-AF65-F5344CB8AC3E}">
        <p14:creationId xmlns:p14="http://schemas.microsoft.com/office/powerpoint/2010/main" val="89183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a:t>
            </a:fld>
            <a:endParaRPr lang="zh-CN" altLang="en-US"/>
          </a:p>
        </p:txBody>
      </p:sp>
    </p:spTree>
    <p:extLst>
      <p:ext uri="{BB962C8B-B14F-4D97-AF65-F5344CB8AC3E}">
        <p14:creationId xmlns:p14="http://schemas.microsoft.com/office/powerpoint/2010/main" val="423326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7</a:t>
            </a:fld>
            <a:endParaRPr lang="zh-CN" altLang="en-US"/>
          </a:p>
        </p:txBody>
      </p:sp>
    </p:spTree>
    <p:extLst>
      <p:ext uri="{BB962C8B-B14F-4D97-AF65-F5344CB8AC3E}">
        <p14:creationId xmlns:p14="http://schemas.microsoft.com/office/powerpoint/2010/main" val="126888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B49B3509-2CD5-43BE-A42D-43846989BB3E}" type="slidenum">
              <a:rPr lang="en-US" altLang="zh-CN" smtClean="0">
                <a:latin typeface="Arial" pitchFamily="34" charset="0"/>
                <a:cs typeface="Arial" pitchFamily="34" charset="0"/>
              </a:rPr>
              <a:pPr/>
              <a:t>8</a:t>
            </a:fld>
            <a:endParaRPr lang="en-US" altLang="zh-CN">
              <a:latin typeface="Arial" pitchFamily="34" charset="0"/>
              <a:cs typeface="Arial" pitchFamily="34" charset="0"/>
            </a:endParaRPr>
          </a:p>
        </p:txBody>
      </p:sp>
      <p:sp>
        <p:nvSpPr>
          <p:cNvPr id="26627" name="Rectangle 2"/>
          <p:cNvSpPr>
            <a:spLocks noGrp="1" noRot="1" noChangeAspect="1" noChangeArrowheads="1" noTextEdit="1"/>
          </p:cNvSpPr>
          <p:nvPr>
            <p:ph type="sldImg"/>
          </p:nvPr>
        </p:nvSpPr>
        <p:spPr>
          <a:xfrm>
            <a:off x="1371600" y="1143000"/>
            <a:ext cx="4114800" cy="3086100"/>
          </a:xfrm>
          <a:ln/>
        </p:spPr>
      </p:sp>
      <p:sp>
        <p:nvSpPr>
          <p:cNvPr id="26628" name="Rectangle 3"/>
          <p:cNvSpPr>
            <a:spLocks noGrp="1" noChangeArrowheads="1"/>
          </p:cNvSpPr>
          <p:nvPr>
            <p:ph type="body" idx="1"/>
          </p:nvPr>
        </p:nvSpPr>
        <p:spPr>
          <a:noFill/>
          <a:ln/>
        </p:spPr>
        <p:txBody>
          <a:bodyPr/>
          <a:lstStyle/>
          <a:p>
            <a:pPr eaLnBrk="1" hangingPunct="1"/>
            <a:r>
              <a:rPr lang="zh-CN" altLang="en-US" b="0" i="0" dirty="0">
                <a:solidFill>
                  <a:srgbClr val="191919"/>
                </a:solidFill>
                <a:effectLst/>
                <a:latin typeface="Abadi" panose="020B0604020104020204" pitchFamily="34" charset="0"/>
              </a:rPr>
              <a:t>西方反华势力在意识形态领域对我学生群体渗透拉拢。</a:t>
            </a:r>
            <a:r>
              <a:rPr lang="en-US" altLang="zh-CN" b="0" i="0" dirty="0">
                <a:solidFill>
                  <a:srgbClr val="191919"/>
                </a:solidFill>
                <a:effectLst/>
                <a:latin typeface="Abadi" panose="020B0604020104020204" pitchFamily="34" charset="0"/>
              </a:rPr>
              <a:t>2020</a:t>
            </a:r>
            <a:r>
              <a:rPr lang="zh-CN" altLang="en-US" b="0" i="0" dirty="0">
                <a:solidFill>
                  <a:srgbClr val="191919"/>
                </a:solidFill>
                <a:effectLst/>
                <a:latin typeface="Abadi" panose="020B0604020104020204" pitchFamily="34" charset="0"/>
              </a:rPr>
              <a:t>年</a:t>
            </a:r>
            <a:r>
              <a:rPr lang="en-US" altLang="zh-CN" b="0" i="0" dirty="0">
                <a:solidFill>
                  <a:srgbClr val="191919"/>
                </a:solidFill>
                <a:effectLst/>
                <a:latin typeface="Abadi" panose="020B0604020104020204" pitchFamily="34" charset="0"/>
              </a:rPr>
              <a:t>11</a:t>
            </a:r>
            <a:r>
              <a:rPr lang="zh-CN" altLang="en-US" b="0" i="0" dirty="0">
                <a:solidFill>
                  <a:srgbClr val="191919"/>
                </a:solidFill>
                <a:effectLst/>
                <a:latin typeface="Abadi" panose="020B0604020104020204" pitchFamily="34" charset="0"/>
              </a:rPr>
              <a:t>月，法院对此案进行非公开审理。</a:t>
            </a:r>
            <a:endParaRPr lang="zh-CN" altLang="en-US" dirty="0">
              <a:latin typeface="Arial" pitchFamily="34" charset="0"/>
              <a:cs typeface="Arial" pitchFamily="34" charset="0"/>
            </a:endParaRPr>
          </a:p>
        </p:txBody>
      </p:sp>
    </p:spTree>
    <p:extLst>
      <p:ext uri="{BB962C8B-B14F-4D97-AF65-F5344CB8AC3E}">
        <p14:creationId xmlns:p14="http://schemas.microsoft.com/office/powerpoint/2010/main" val="417192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B49B3509-2CD5-43BE-A42D-43846989BB3E}" type="slidenum">
              <a:rPr lang="en-US" altLang="zh-CN" smtClean="0">
                <a:latin typeface="Arial" pitchFamily="34" charset="0"/>
                <a:cs typeface="Arial" pitchFamily="34" charset="0"/>
              </a:rPr>
              <a:pPr/>
              <a:t>9</a:t>
            </a:fld>
            <a:endParaRPr lang="en-US" altLang="zh-CN">
              <a:latin typeface="Arial" pitchFamily="34" charset="0"/>
              <a:cs typeface="Arial" pitchFamily="34" charset="0"/>
            </a:endParaRPr>
          </a:p>
        </p:txBody>
      </p:sp>
      <p:sp>
        <p:nvSpPr>
          <p:cNvPr id="26627" name="Rectangle 2"/>
          <p:cNvSpPr>
            <a:spLocks noGrp="1" noRot="1" noChangeAspect="1" noChangeArrowheads="1" noTextEdit="1"/>
          </p:cNvSpPr>
          <p:nvPr>
            <p:ph type="sldImg"/>
          </p:nvPr>
        </p:nvSpPr>
        <p:spPr>
          <a:xfrm>
            <a:off x="1371600" y="1143000"/>
            <a:ext cx="4114800" cy="3086100"/>
          </a:xfrm>
          <a:ln/>
        </p:spPr>
      </p:sp>
      <p:sp>
        <p:nvSpPr>
          <p:cNvPr id="26628" name="Rectangle 3"/>
          <p:cNvSpPr>
            <a:spLocks noGrp="1" noChangeArrowheads="1"/>
          </p:cNvSpPr>
          <p:nvPr>
            <p:ph type="body" idx="1"/>
          </p:nvPr>
        </p:nvSpPr>
        <p:spPr>
          <a:noFill/>
          <a:ln/>
        </p:spPr>
        <p:txBody>
          <a:bodyPr/>
          <a:lstStyle/>
          <a:p>
            <a:pPr eaLnBrk="1" hangingPunct="1"/>
            <a:r>
              <a:rPr lang="zh-CN" altLang="en-US" b="0" i="0" dirty="0">
                <a:solidFill>
                  <a:srgbClr val="000000"/>
                </a:solidFill>
                <a:effectLst/>
                <a:latin typeface="Abadi" panose="020B0604020104020204" pitchFamily="34" charset="0"/>
              </a:rPr>
              <a:t>被判处有期徒刑六年，剥夺政治权利三年。</a:t>
            </a:r>
            <a:endParaRPr lang="zh-CN" altLang="en-US" dirty="0">
              <a:latin typeface="Arial" pitchFamily="34" charset="0"/>
              <a:cs typeface="Arial" pitchFamily="34" charset="0"/>
            </a:endParaRPr>
          </a:p>
        </p:txBody>
      </p:sp>
    </p:spTree>
    <p:extLst>
      <p:ext uri="{BB962C8B-B14F-4D97-AF65-F5344CB8AC3E}">
        <p14:creationId xmlns:p14="http://schemas.microsoft.com/office/powerpoint/2010/main" val="1191994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B49B3509-2CD5-43BE-A42D-43846989BB3E}" type="slidenum">
              <a:rPr lang="en-US" altLang="zh-CN" smtClean="0">
                <a:latin typeface="Arial" pitchFamily="34" charset="0"/>
                <a:cs typeface="Arial" pitchFamily="34" charset="0"/>
              </a:rPr>
              <a:pPr/>
              <a:t>10</a:t>
            </a:fld>
            <a:endParaRPr lang="en-US" altLang="zh-CN">
              <a:latin typeface="Arial" pitchFamily="34" charset="0"/>
              <a:cs typeface="Arial" pitchFamily="34" charset="0"/>
            </a:endParaRPr>
          </a:p>
        </p:txBody>
      </p:sp>
      <p:sp>
        <p:nvSpPr>
          <p:cNvPr id="26627" name="Rectangle 2"/>
          <p:cNvSpPr>
            <a:spLocks noGrp="1" noRot="1" noChangeAspect="1" noChangeArrowheads="1" noTextEdit="1"/>
          </p:cNvSpPr>
          <p:nvPr>
            <p:ph type="sldImg"/>
          </p:nvPr>
        </p:nvSpPr>
        <p:spPr>
          <a:xfrm>
            <a:off x="1371600" y="1143000"/>
            <a:ext cx="4114800" cy="3086100"/>
          </a:xfrm>
          <a:ln/>
        </p:spPr>
      </p:sp>
      <p:sp>
        <p:nvSpPr>
          <p:cNvPr id="26628" name="Rectangle 3"/>
          <p:cNvSpPr>
            <a:spLocks noGrp="1" noChangeArrowheads="1"/>
          </p:cNvSpPr>
          <p:nvPr>
            <p:ph type="body" idx="1"/>
          </p:nvPr>
        </p:nvSpPr>
        <p:spPr>
          <a:noFill/>
          <a:ln/>
        </p:spPr>
        <p:txBody>
          <a:bodyPr/>
          <a:lstStyle/>
          <a:p>
            <a:pPr eaLnBrk="1" hangingPunct="1"/>
            <a:endParaRPr lang="zh-CN" altLang="en-US" dirty="0">
              <a:latin typeface="Arial" pitchFamily="34" charset="0"/>
              <a:cs typeface="Arial" pitchFamily="34" charset="0"/>
            </a:endParaRPr>
          </a:p>
        </p:txBody>
      </p:sp>
    </p:spTree>
    <p:extLst>
      <p:ext uri="{BB962C8B-B14F-4D97-AF65-F5344CB8AC3E}">
        <p14:creationId xmlns:p14="http://schemas.microsoft.com/office/powerpoint/2010/main" val="104600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2689688" y="1245799"/>
            <a:ext cx="486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Oval 15"/>
          <p:cNvSpPr/>
          <p:nvPr userDrawn="1"/>
        </p:nvSpPr>
        <p:spPr>
          <a:xfrm>
            <a:off x="1206083" y="1405009"/>
            <a:ext cx="460004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
        <p:nvSpPr>
          <p:cNvPr id="12" name="Oval 15"/>
          <p:cNvSpPr/>
          <p:nvPr userDrawn="1"/>
        </p:nvSpPr>
        <p:spPr>
          <a:xfrm>
            <a:off x="6050288" y="4699001"/>
            <a:ext cx="3093713"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548562" bIns="91427" rtlCol="0" anchor="ctr"/>
          <a:lstStyle/>
          <a:p>
            <a:pPr algn="ctr"/>
            <a:endParaRPr lang="en-US" sz="140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6"/>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FFD434C1-7A76-4E82-BEED-460FA6DF0496}"/>
              </a:ext>
            </a:extLst>
          </p:cNvPr>
          <p:cNvPicPr>
            <a:picLocks noChangeAspect="1"/>
          </p:cNvPicPr>
          <p:nvPr/>
        </p:nvPicPr>
        <p:blipFill>
          <a:blip r:embed="rId3"/>
          <a:stretch>
            <a:fillRect/>
          </a:stretch>
        </p:blipFill>
        <p:spPr>
          <a:xfrm>
            <a:off x="0" y="-49898"/>
            <a:ext cx="9144000" cy="6159710"/>
          </a:xfrm>
          <a:prstGeom prst="rect">
            <a:avLst/>
          </a:prstGeom>
        </p:spPr>
      </p:pic>
      <p:sp>
        <p:nvSpPr>
          <p:cNvPr id="68" name="任意多边形 67"/>
          <p:cNvSpPr/>
          <p:nvPr/>
        </p:nvSpPr>
        <p:spPr>
          <a:xfrm>
            <a:off x="0" y="6109813"/>
            <a:ext cx="9144000" cy="71492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3200" dirty="0"/>
              <a:t>中国矿业大学 曹天杰</a:t>
            </a:r>
          </a:p>
        </p:txBody>
      </p:sp>
      <p:sp>
        <p:nvSpPr>
          <p:cNvPr id="70" name="文本框 69"/>
          <p:cNvSpPr txBox="1"/>
          <p:nvPr/>
        </p:nvSpPr>
        <p:spPr>
          <a:xfrm>
            <a:off x="1780868" y="2921169"/>
            <a:ext cx="6006281" cy="1015663"/>
          </a:xfrm>
          <a:prstGeom prst="rect">
            <a:avLst/>
          </a:prstGeom>
          <a:noFill/>
        </p:spPr>
        <p:txBody>
          <a:bodyPr wrap="square" rtlCol="0">
            <a:spAutoFit/>
          </a:bodyPr>
          <a:lstStyle/>
          <a:p>
            <a:pPr algn="dist"/>
            <a:r>
              <a:rPr lang="zh-CN" altLang="en-US" sz="6000" dirty="0">
                <a:solidFill>
                  <a:srgbClr val="FFC000"/>
                </a:solidFill>
                <a:latin typeface="微软雅黑" pitchFamily="34" charset="-122"/>
                <a:ea typeface="微软雅黑" pitchFamily="34" charset="-122"/>
              </a:rPr>
              <a:t>网络空间</a:t>
            </a:r>
            <a:r>
              <a:rPr lang="zh-CN" altLang="en-US" sz="6000" dirty="0" smtClean="0">
                <a:solidFill>
                  <a:srgbClr val="FFC000"/>
                </a:solidFill>
                <a:latin typeface="微软雅黑" pitchFamily="34" charset="-122"/>
                <a:ea typeface="微软雅黑" pitchFamily="34" charset="-122"/>
              </a:rPr>
              <a:t>犯罪</a:t>
            </a:r>
            <a:endParaRPr lang="zh-CN" altLang="en-US" sz="6000" dirty="0">
              <a:solidFill>
                <a:srgbClr val="FFC000"/>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54D9912E-CD21-4B76-91AB-8AF6576DF20D}" type="slidenum">
              <a:rPr lang="zh-CN" altLang="zh-CN" smtClean="0"/>
              <a:pPr>
                <a:defRPr/>
              </a:pPr>
              <a:t>1</a:t>
            </a:fld>
            <a:endParaRPr lang="zh-CN" altLang="zh-CN"/>
          </a:p>
        </p:txBody>
      </p:sp>
    </p:spTree>
    <p:extLst>
      <p:ext uri="{BB962C8B-B14F-4D97-AF65-F5344CB8AC3E}">
        <p14:creationId xmlns:p14="http://schemas.microsoft.com/office/powerpoint/2010/main" val="42602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a:spLocks noGrp="1"/>
          </p:cNvSpPr>
          <p:nvPr>
            <p:ph type="sldNum" sz="quarter" idx="12"/>
          </p:nvPr>
        </p:nvSpPr>
        <p:spPr>
          <a:noFill/>
        </p:spPr>
        <p:txBody>
          <a:bodyPr/>
          <a:lstStyle/>
          <a:p>
            <a:fld id="{6CC6E35D-8C5A-4473-9B09-DA1F92D05205}" type="slidenum">
              <a:rPr lang="en-US" altLang="zh-CN" smtClean="0">
                <a:latin typeface="Arial" pitchFamily="34" charset="0"/>
                <a:cs typeface="Arial" pitchFamily="34" charset="0"/>
              </a:rPr>
              <a:pPr/>
              <a:t>10</a:t>
            </a:fld>
            <a:endParaRPr lang="en-US" altLang="zh-CN">
              <a:latin typeface="Arial" pitchFamily="34" charset="0"/>
              <a:cs typeface="Arial" pitchFamily="34" charset="0"/>
            </a:endParaRPr>
          </a:p>
        </p:txBody>
      </p:sp>
      <p:sp>
        <p:nvSpPr>
          <p:cNvPr id="5" name="矩形 4">
            <a:extLst>
              <a:ext uri="{FF2B5EF4-FFF2-40B4-BE49-F238E27FC236}">
                <a16:creationId xmlns:a16="http://schemas.microsoft.com/office/drawing/2014/main" xmlns="" id="{B77F096D-0E3F-404B-8FAE-9DDA2D6067AE}"/>
              </a:ext>
            </a:extLst>
          </p:cNvPr>
          <p:cNvSpPr/>
          <p:nvPr/>
        </p:nvSpPr>
        <p:spPr>
          <a:xfrm>
            <a:off x="427941" y="365985"/>
            <a:ext cx="4275529" cy="705129"/>
          </a:xfrm>
          <a:prstGeom prst="rect">
            <a:avLst/>
          </a:prstGeom>
        </p:spPr>
        <p:txBody>
          <a:bodyPr wrap="none">
            <a:spAutoFit/>
          </a:bodyPr>
          <a:lstStyle/>
          <a:p>
            <a:r>
              <a:rPr lang="zh-CN" altLang="en-US" sz="3982" dirty="0">
                <a:solidFill>
                  <a:srgbClr val="FF0000"/>
                </a:solidFill>
              </a:rPr>
              <a:t>危害国家安全案例</a:t>
            </a:r>
          </a:p>
        </p:txBody>
      </p:sp>
      <p:grpSp>
        <p:nvGrpSpPr>
          <p:cNvPr id="6" name="组合 5">
            <a:extLst>
              <a:ext uri="{FF2B5EF4-FFF2-40B4-BE49-F238E27FC236}">
                <a16:creationId xmlns:a16="http://schemas.microsoft.com/office/drawing/2014/main" xmlns="" id="{224454C2-D69A-414A-9C4C-FD3ABD93D104}"/>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26BD8789-7AFD-417B-9567-4B06D07F9A22}"/>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7D476B7D-E622-488B-8691-364370E71987}"/>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D702FE44-A849-4857-8CC0-67C53B24709A}"/>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1EF7EFD4-E605-4117-81F4-E9949D1F2441}"/>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C1BC532B-55BE-4F00-820D-3FA413BC78E3}"/>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D57FD3A9-ED34-4113-AC12-737E749ACB28}"/>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EB137E60-3666-4C7F-87EE-FC0298564003}"/>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7" name="内容占位符 2">
            <a:extLst>
              <a:ext uri="{FF2B5EF4-FFF2-40B4-BE49-F238E27FC236}">
                <a16:creationId xmlns:a16="http://schemas.microsoft.com/office/drawing/2014/main" xmlns="" id="{5BD24D63-39AF-464F-B90F-66ACBA9FE2B9}"/>
              </a:ext>
            </a:extLst>
          </p:cNvPr>
          <p:cNvSpPr txBox="1">
            <a:spLocks/>
          </p:cNvSpPr>
          <p:nvPr/>
        </p:nvSpPr>
        <p:spPr>
          <a:xfrm>
            <a:off x="447472" y="1175950"/>
            <a:ext cx="8067737" cy="4114574"/>
          </a:xfrm>
          <a:prstGeom prst="rect">
            <a:avLst/>
          </a:prstGeom>
        </p:spPr>
        <p:txBody>
          <a:bodyPr lIns="108850" tIns="54425" rIns="108850" bIns="54425"/>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defRPr/>
            </a:pPr>
            <a:r>
              <a:rPr lang="zh-CN" altLang="en-US" sz="3034" dirty="0"/>
              <a:t>被告人朱某某利用“翻墙软件”在互联网上注册推特账号，自</a:t>
            </a:r>
            <a:r>
              <a:rPr lang="en-US" altLang="zh-CN" sz="3034" dirty="0"/>
              <a:t>2016</a:t>
            </a:r>
            <a:r>
              <a:rPr lang="zh-CN" altLang="en-US" sz="3034" dirty="0"/>
              <a:t>年开始使用推特账号在互联网编发、转发大量诽谤攻击国家基本政治制度，造谣、污蔑党和国家领导人的谣言，发布“港独”等各类煽动颠覆国家政权、推翻社会主义制度的有害信息。</a:t>
            </a:r>
          </a:p>
          <a:p>
            <a:pPr>
              <a:defRPr/>
            </a:pPr>
            <a:r>
              <a:rPr lang="zh-CN" altLang="en-US" sz="3034" dirty="0"/>
              <a:t>法院经审理认为，朱某某的行为构成</a:t>
            </a:r>
            <a:r>
              <a:rPr lang="zh-CN" altLang="en-US" sz="3034" dirty="0">
                <a:solidFill>
                  <a:srgbClr val="FF0000"/>
                </a:solidFill>
              </a:rPr>
              <a:t>煽动颠覆国家政权罪</a:t>
            </a:r>
            <a:r>
              <a:rPr lang="zh-CN" altLang="en-US" sz="3034" dirty="0"/>
              <a:t>，判处朱某某有期徒刑十年，剥夺政治权利五年。</a:t>
            </a:r>
            <a:endParaRPr lang="en-US" altLang="zh-CN" sz="3034" dirty="0"/>
          </a:p>
        </p:txBody>
      </p:sp>
    </p:spTree>
    <p:extLst>
      <p:ext uri="{BB962C8B-B14F-4D97-AF65-F5344CB8AC3E}">
        <p14:creationId xmlns:p14="http://schemas.microsoft.com/office/powerpoint/2010/main" val="254342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a:spLocks noGrp="1"/>
          </p:cNvSpPr>
          <p:nvPr>
            <p:ph type="sldNum" sz="quarter" idx="12"/>
          </p:nvPr>
        </p:nvSpPr>
        <p:spPr>
          <a:noFill/>
        </p:spPr>
        <p:txBody>
          <a:bodyPr/>
          <a:lstStyle/>
          <a:p>
            <a:fld id="{6CC6E35D-8C5A-4473-9B09-DA1F92D05205}" type="slidenum">
              <a:rPr lang="en-US" altLang="zh-CN" smtClean="0">
                <a:latin typeface="Arial" pitchFamily="34" charset="0"/>
                <a:cs typeface="Arial" pitchFamily="34" charset="0"/>
              </a:rPr>
              <a:pPr/>
              <a:t>11</a:t>
            </a:fld>
            <a:endParaRPr lang="en-US" altLang="zh-CN">
              <a:latin typeface="Arial" pitchFamily="34" charset="0"/>
              <a:cs typeface="Arial" pitchFamily="34" charset="0"/>
            </a:endParaRPr>
          </a:p>
        </p:txBody>
      </p:sp>
      <p:sp>
        <p:nvSpPr>
          <p:cNvPr id="5" name="矩形 4">
            <a:extLst>
              <a:ext uri="{FF2B5EF4-FFF2-40B4-BE49-F238E27FC236}">
                <a16:creationId xmlns:a16="http://schemas.microsoft.com/office/drawing/2014/main" xmlns="" id="{B77F096D-0E3F-404B-8FAE-9DDA2D6067AE}"/>
              </a:ext>
            </a:extLst>
          </p:cNvPr>
          <p:cNvSpPr/>
          <p:nvPr/>
        </p:nvSpPr>
        <p:spPr>
          <a:xfrm>
            <a:off x="427941" y="365985"/>
            <a:ext cx="4275529" cy="705129"/>
          </a:xfrm>
          <a:prstGeom prst="rect">
            <a:avLst/>
          </a:prstGeom>
        </p:spPr>
        <p:txBody>
          <a:bodyPr wrap="none">
            <a:spAutoFit/>
          </a:bodyPr>
          <a:lstStyle/>
          <a:p>
            <a:r>
              <a:rPr lang="zh-CN" altLang="en-US" sz="3982" dirty="0">
                <a:solidFill>
                  <a:srgbClr val="FF0000"/>
                </a:solidFill>
              </a:rPr>
              <a:t>危害国家安全案例</a:t>
            </a:r>
          </a:p>
        </p:txBody>
      </p:sp>
      <p:grpSp>
        <p:nvGrpSpPr>
          <p:cNvPr id="6" name="组合 5">
            <a:extLst>
              <a:ext uri="{FF2B5EF4-FFF2-40B4-BE49-F238E27FC236}">
                <a16:creationId xmlns:a16="http://schemas.microsoft.com/office/drawing/2014/main" xmlns="" id="{224454C2-D69A-414A-9C4C-FD3ABD93D104}"/>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26BD8789-7AFD-417B-9567-4B06D07F9A22}"/>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7D476B7D-E622-488B-8691-364370E71987}"/>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D702FE44-A849-4857-8CC0-67C53B24709A}"/>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1EF7EFD4-E605-4117-81F4-E9949D1F2441}"/>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C1BC532B-55BE-4F00-820D-3FA413BC78E3}"/>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D57FD3A9-ED34-4113-AC12-737E749ACB28}"/>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EB137E60-3666-4C7F-87EE-FC0298564003}"/>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7" name="内容占位符 2">
            <a:extLst>
              <a:ext uri="{FF2B5EF4-FFF2-40B4-BE49-F238E27FC236}">
                <a16:creationId xmlns:a16="http://schemas.microsoft.com/office/drawing/2014/main" xmlns="" id="{5BD24D63-39AF-464F-B90F-66ACBA9FE2B9}"/>
              </a:ext>
            </a:extLst>
          </p:cNvPr>
          <p:cNvSpPr txBox="1">
            <a:spLocks/>
          </p:cNvSpPr>
          <p:nvPr/>
        </p:nvSpPr>
        <p:spPr>
          <a:xfrm>
            <a:off x="447472" y="1175950"/>
            <a:ext cx="8067737" cy="4114574"/>
          </a:xfrm>
          <a:prstGeom prst="rect">
            <a:avLst/>
          </a:prstGeom>
        </p:spPr>
        <p:txBody>
          <a:bodyPr lIns="108850" tIns="54425" rIns="108850" bIns="54425"/>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defRPr/>
            </a:pPr>
            <a:r>
              <a:rPr lang="en-US" altLang="zh-CN" sz="2800" dirty="0"/>
              <a:t>2016</a:t>
            </a:r>
            <a:r>
              <a:rPr lang="zh-CN" altLang="en-US" sz="2800" dirty="0"/>
              <a:t>年，张某在下载暴力恐怖视频和图片并将其上传至</a:t>
            </a:r>
            <a:r>
              <a:rPr lang="en-US" altLang="zh-CN" sz="2800" dirty="0"/>
              <a:t>QQ</a:t>
            </a:r>
            <a:r>
              <a:rPr lang="zh-CN" altLang="en-US" sz="2800" dirty="0"/>
              <a:t>空间，供他人浏览。法院认定张某犯</a:t>
            </a:r>
            <a:r>
              <a:rPr lang="zh-CN" altLang="en-US" sz="2800" dirty="0">
                <a:solidFill>
                  <a:srgbClr val="FF0000"/>
                </a:solidFill>
              </a:rPr>
              <a:t>宣扬恐怖主义、极端主义罪</a:t>
            </a:r>
            <a:r>
              <a:rPr lang="zh-CN" altLang="en-US" sz="2800" dirty="0"/>
              <a:t>，判处其有期徒刑二年三个月，并处罚金人民币五千元。</a:t>
            </a:r>
            <a:endParaRPr lang="en-US" altLang="zh-CN" sz="2800" dirty="0"/>
          </a:p>
          <a:p>
            <a:pPr>
              <a:defRPr/>
            </a:pPr>
            <a:r>
              <a:rPr lang="en-US" altLang="zh-CN" sz="2800" dirty="0"/>
              <a:t>2020</a:t>
            </a:r>
            <a:r>
              <a:rPr lang="zh-CN" altLang="en-US" sz="2800" dirty="0"/>
              <a:t>年</a:t>
            </a:r>
            <a:r>
              <a:rPr lang="en-US" altLang="zh-CN" sz="2800" dirty="0"/>
              <a:t>5</a:t>
            </a:r>
            <a:r>
              <a:rPr lang="zh-CN" altLang="en-US" sz="2800" dirty="0"/>
              <a:t>月，邓某利用“翻墙”软件登录某国外网站观看下载大量血腥、暴力恐怖视频和图片，其中存储在个人手机和百度网盘中的相关视频图像和图片信息达</a:t>
            </a:r>
            <a:r>
              <a:rPr lang="en-US" altLang="zh-CN" sz="2800" dirty="0"/>
              <a:t>900</a:t>
            </a:r>
            <a:r>
              <a:rPr lang="zh-CN" altLang="en-US" sz="2800" dirty="0"/>
              <a:t>余条，经相关部门审查鉴定，邓某非法持有宣扬恐怖主义、极端主义视频图像</a:t>
            </a:r>
            <a:r>
              <a:rPr lang="en-US" altLang="zh-CN" sz="2800" dirty="0"/>
              <a:t>7</a:t>
            </a:r>
            <a:r>
              <a:rPr lang="zh-CN" altLang="en-US" sz="2800" dirty="0"/>
              <a:t>条，图片</a:t>
            </a:r>
            <a:r>
              <a:rPr lang="en-US" altLang="zh-CN" sz="2800" dirty="0"/>
              <a:t>2</a:t>
            </a:r>
            <a:r>
              <a:rPr lang="zh-CN" altLang="en-US" sz="2800" dirty="0"/>
              <a:t>张。人民法院对邓某以</a:t>
            </a:r>
            <a:r>
              <a:rPr lang="zh-CN" altLang="en-US" sz="2800" dirty="0">
                <a:solidFill>
                  <a:srgbClr val="FF0000"/>
                </a:solidFill>
              </a:rPr>
              <a:t>非法持有宣扬恐怖主义、极端主义物品罪</a:t>
            </a:r>
            <a:r>
              <a:rPr lang="zh-CN" altLang="en-US" sz="2800" dirty="0"/>
              <a:t>判处有期徒刑</a:t>
            </a:r>
            <a:r>
              <a:rPr lang="en-US" altLang="zh-CN" sz="2800" dirty="0"/>
              <a:t>1</a:t>
            </a:r>
            <a:r>
              <a:rPr lang="zh-CN" altLang="en-US" sz="2800" dirty="0"/>
              <a:t>年，并处罚金</a:t>
            </a:r>
            <a:r>
              <a:rPr lang="en-US" altLang="zh-CN" sz="2800" dirty="0"/>
              <a:t>4000</a:t>
            </a:r>
            <a:r>
              <a:rPr lang="zh-CN" altLang="en-US" sz="2800" dirty="0"/>
              <a:t>元。</a:t>
            </a:r>
            <a:endParaRPr lang="en-US" altLang="zh-CN" sz="2800" dirty="0"/>
          </a:p>
        </p:txBody>
      </p:sp>
    </p:spTree>
    <p:extLst>
      <p:ext uri="{BB962C8B-B14F-4D97-AF65-F5344CB8AC3E}">
        <p14:creationId xmlns:p14="http://schemas.microsoft.com/office/powerpoint/2010/main" val="213830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966" y="260524"/>
            <a:ext cx="5827169" cy="707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999" dirty="0">
                <a:solidFill>
                  <a:srgbClr val="31B5D6"/>
                </a:solidFill>
                <a:latin typeface="微软雅黑" panose="020B0503020204020204" pitchFamily="34" charset="-122"/>
                <a:ea typeface="微软雅黑" panose="020B0503020204020204" pitchFamily="34" charset="-122"/>
                <a:sym typeface="Calibri" pitchFamily="34" charset="0"/>
              </a:rPr>
              <a:t>法律条款</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12</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73892" y="1037789"/>
            <a:ext cx="9070108" cy="5316920"/>
          </a:xfrm>
          <a:prstGeom prst="rect">
            <a:avLst/>
          </a:prstGeom>
        </p:spPr>
        <p:txBody>
          <a:bodyPr lIns="114793" tIns="57396" rIns="114793" bIns="57396"/>
          <a:lstStyle>
            <a:defPPr>
              <a:defRPr lang="zh-CN"/>
            </a:defPPr>
            <a:lvl1pPr marL="342900" indent="-342900" eaLnBrk="0" hangingPunct="0">
              <a:spcBef>
                <a:spcPct val="20000"/>
              </a:spcBef>
              <a:buClr>
                <a:schemeClr val="folHlink"/>
              </a:buClr>
              <a:buSzPct val="60000"/>
              <a:buFont typeface="Wingdings" pitchFamily="2" charset="2"/>
              <a:buChar char="n"/>
              <a:defRPr kumimoji="1" sz="3200">
                <a:latin typeface="+mn-lt"/>
                <a:ea typeface="+mn-ea"/>
              </a:defRPr>
            </a:lvl1pPr>
            <a:lvl2pPr marL="742950" indent="-285750" eaLnBrk="0" hangingPunct="0">
              <a:spcBef>
                <a:spcPct val="20000"/>
              </a:spcBef>
              <a:buClr>
                <a:schemeClr val="hlink"/>
              </a:buClr>
              <a:buSzPct val="55000"/>
              <a:buFont typeface="Wingdings" pitchFamily="2" charset="2"/>
              <a:buChar char="n"/>
              <a:defRPr kumimoji="1" sz="2800">
                <a:latin typeface="+mn-lt"/>
                <a:ea typeface="+mn-ea"/>
              </a:defRPr>
            </a:lvl2pPr>
            <a:lvl3pPr marL="1143000" indent="-228600" eaLnBrk="0" hangingPunct="0">
              <a:spcBef>
                <a:spcPct val="20000"/>
              </a:spcBef>
              <a:buClr>
                <a:schemeClr val="folHlink"/>
              </a:buClr>
              <a:buSzPct val="50000"/>
              <a:buFont typeface="Wingdings" pitchFamily="2" charset="2"/>
              <a:buChar char="n"/>
              <a:defRPr kumimoji="1" sz="2400">
                <a:latin typeface="+mn-lt"/>
                <a:ea typeface="+mn-ea"/>
              </a:defRPr>
            </a:lvl3pPr>
            <a:lvl4pPr marL="1600200" indent="-228600" eaLnBrk="0" hangingPunct="0">
              <a:spcBef>
                <a:spcPct val="20000"/>
              </a:spcBef>
              <a:buClr>
                <a:schemeClr val="accent2"/>
              </a:buClr>
              <a:buSzPct val="55000"/>
              <a:buFont typeface="Wingdings" pitchFamily="2" charset="2"/>
              <a:buChar char="n"/>
              <a:defRPr kumimoji="1" sz="2000">
                <a:latin typeface="+mn-lt"/>
                <a:ea typeface="+mn-ea"/>
              </a:defRPr>
            </a:lvl4pPr>
            <a:lvl5pPr marL="2057400" indent="-228600" eaLnBrk="0" hangingPunct="0">
              <a:spcBef>
                <a:spcPct val="20000"/>
              </a:spcBef>
              <a:buClr>
                <a:schemeClr val="accent1"/>
              </a:buClr>
              <a:buSzPct val="50000"/>
              <a:buFont typeface="Wingdings" pitchFamily="2" charset="2"/>
              <a:buChar char="n"/>
              <a:defRPr kumimoji="1" sz="2000">
                <a:latin typeface="+mn-lt"/>
                <a:ea typeface="+mn-ea"/>
              </a:defRPr>
            </a:lvl5pPr>
            <a:lvl6pPr marL="25146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6pPr>
            <a:lvl7pPr marL="29718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7pPr>
            <a:lvl8pPr marL="34290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8pPr>
            <a:lvl9pPr marL="38862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9pPr>
          </a:lstStyle>
          <a:p>
            <a:pPr marL="0" indent="0">
              <a:buNone/>
            </a:pPr>
            <a:r>
              <a:rPr lang="en-US" altLang="zh-CN" sz="3034" dirty="0"/>
              <a:t>《</a:t>
            </a:r>
            <a:r>
              <a:rPr lang="zh-CN" altLang="en-US" sz="3034" dirty="0"/>
              <a:t>刑法</a:t>
            </a:r>
            <a:r>
              <a:rPr lang="en-US" altLang="zh-CN" sz="3034" dirty="0"/>
              <a:t>》</a:t>
            </a:r>
            <a:r>
              <a:rPr lang="zh-CN" altLang="en-US" sz="3034" dirty="0"/>
              <a:t>关于计算机犯罪的相关法律条款有包括第二百八十五条、第二百八十六条、第二百八十七</a:t>
            </a:r>
            <a:r>
              <a:rPr lang="zh-CN" altLang="en-US" sz="3034" dirty="0" smtClean="0"/>
              <a:t>条</a:t>
            </a:r>
            <a:endParaRPr lang="zh-CN" altLang="en-US" sz="3034" dirty="0"/>
          </a:p>
          <a:p>
            <a:r>
              <a:rPr lang="zh-CN" altLang="en-US" sz="3034" dirty="0"/>
              <a:t>非法侵入计算机信息系统罪</a:t>
            </a:r>
          </a:p>
          <a:p>
            <a:r>
              <a:rPr lang="zh-CN" altLang="en-US" sz="3034" dirty="0"/>
              <a:t>非法获取计算机信息系统数据、非法控制计算机信息系统罪</a:t>
            </a:r>
          </a:p>
          <a:p>
            <a:r>
              <a:rPr lang="zh-CN" altLang="en-US" sz="3034" dirty="0"/>
              <a:t>提供侵入、非法控制计算机信息系统程序、工具罪</a:t>
            </a:r>
          </a:p>
          <a:p>
            <a:r>
              <a:rPr lang="zh-CN" altLang="en-US" sz="3034" dirty="0"/>
              <a:t>破坏计算机信息系统罪</a:t>
            </a:r>
          </a:p>
          <a:p>
            <a:r>
              <a:rPr lang="zh-CN" altLang="en-US" sz="3034" dirty="0"/>
              <a:t>拒不履行信息网络安全管理义务罪</a:t>
            </a:r>
          </a:p>
          <a:p>
            <a:r>
              <a:rPr lang="zh-CN" altLang="en-US" sz="3034" dirty="0"/>
              <a:t>利用计算机实施犯罪的提示性规定，非法利用信息网络罪，帮助信息网络犯罪活动罪</a:t>
            </a:r>
          </a:p>
        </p:txBody>
      </p:sp>
      <p:grpSp>
        <p:nvGrpSpPr>
          <p:cNvPr id="6" name="组合 5">
            <a:extLst>
              <a:ext uri="{FF2B5EF4-FFF2-40B4-BE49-F238E27FC236}">
                <a16:creationId xmlns:a16="http://schemas.microsoft.com/office/drawing/2014/main" xmlns="" id="{7278E48B-6321-4597-BEFD-C27DEEE477FD}"/>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BECDAD2B-C419-4300-BCD3-645436B86C40}"/>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6D2804FD-20E0-480D-BEFC-91F821722F77}"/>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FC92516B-E2B5-4384-BFB5-75ECCBDA4C8A}"/>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242ECAE9-524E-40E4-8D21-ACEBEA447B26}"/>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E1B0C913-B46D-4AC5-8690-B88FB770D365}"/>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8221CAA7-A2F8-48A1-8651-878BBFB8B1DD}"/>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9F10DA63-E59A-42C0-ACF1-23A3DA266646}"/>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58741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966" y="260524"/>
            <a:ext cx="5827169" cy="707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999" dirty="0">
                <a:solidFill>
                  <a:srgbClr val="31B5D6"/>
                </a:solidFill>
                <a:latin typeface="微软雅黑" panose="020B0503020204020204" pitchFamily="34" charset="-122"/>
                <a:ea typeface="微软雅黑" panose="020B0503020204020204" pitchFamily="34" charset="-122"/>
                <a:sym typeface="Calibri" pitchFamily="34" charset="0"/>
              </a:rPr>
              <a:t>典型案例</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13</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110836" y="1046476"/>
            <a:ext cx="8931564" cy="5316920"/>
          </a:xfrm>
          <a:prstGeom prst="rect">
            <a:avLst/>
          </a:prstGeom>
        </p:spPr>
        <p:txBody>
          <a:bodyPr lIns="114793" tIns="57396" rIns="114793" bIns="57396"/>
          <a:lstStyle>
            <a:defPPr>
              <a:defRPr lang="zh-CN"/>
            </a:defPPr>
            <a:lvl1pPr marL="342900" indent="-342900" eaLnBrk="0" hangingPunct="0">
              <a:spcBef>
                <a:spcPct val="20000"/>
              </a:spcBef>
              <a:buClr>
                <a:schemeClr val="folHlink"/>
              </a:buClr>
              <a:buSzPct val="60000"/>
              <a:buFont typeface="Wingdings" pitchFamily="2" charset="2"/>
              <a:buChar char="n"/>
              <a:defRPr kumimoji="1" sz="3200">
                <a:latin typeface="+mn-lt"/>
                <a:ea typeface="+mn-ea"/>
              </a:defRPr>
            </a:lvl1pPr>
            <a:lvl2pPr marL="742950" indent="-285750" eaLnBrk="0" hangingPunct="0">
              <a:spcBef>
                <a:spcPct val="20000"/>
              </a:spcBef>
              <a:buClr>
                <a:schemeClr val="hlink"/>
              </a:buClr>
              <a:buSzPct val="55000"/>
              <a:buFont typeface="Wingdings" pitchFamily="2" charset="2"/>
              <a:buChar char="n"/>
              <a:defRPr kumimoji="1" sz="2800">
                <a:latin typeface="+mn-lt"/>
                <a:ea typeface="+mn-ea"/>
              </a:defRPr>
            </a:lvl2pPr>
            <a:lvl3pPr marL="1143000" indent="-228600" eaLnBrk="0" hangingPunct="0">
              <a:spcBef>
                <a:spcPct val="20000"/>
              </a:spcBef>
              <a:buClr>
                <a:schemeClr val="folHlink"/>
              </a:buClr>
              <a:buSzPct val="50000"/>
              <a:buFont typeface="Wingdings" pitchFamily="2" charset="2"/>
              <a:buChar char="n"/>
              <a:defRPr kumimoji="1" sz="2400">
                <a:latin typeface="+mn-lt"/>
                <a:ea typeface="+mn-ea"/>
              </a:defRPr>
            </a:lvl3pPr>
            <a:lvl4pPr marL="1600200" indent="-228600" eaLnBrk="0" hangingPunct="0">
              <a:spcBef>
                <a:spcPct val="20000"/>
              </a:spcBef>
              <a:buClr>
                <a:schemeClr val="accent2"/>
              </a:buClr>
              <a:buSzPct val="55000"/>
              <a:buFont typeface="Wingdings" pitchFamily="2" charset="2"/>
              <a:buChar char="n"/>
              <a:defRPr kumimoji="1" sz="2000">
                <a:latin typeface="+mn-lt"/>
                <a:ea typeface="+mn-ea"/>
              </a:defRPr>
            </a:lvl4pPr>
            <a:lvl5pPr marL="2057400" indent="-228600" eaLnBrk="0" hangingPunct="0">
              <a:spcBef>
                <a:spcPct val="20000"/>
              </a:spcBef>
              <a:buClr>
                <a:schemeClr val="accent1"/>
              </a:buClr>
              <a:buSzPct val="50000"/>
              <a:buFont typeface="Wingdings" pitchFamily="2" charset="2"/>
              <a:buChar char="n"/>
              <a:defRPr kumimoji="1" sz="2000">
                <a:latin typeface="+mn-lt"/>
                <a:ea typeface="+mn-ea"/>
              </a:defRPr>
            </a:lvl5pPr>
            <a:lvl6pPr marL="25146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6pPr>
            <a:lvl7pPr marL="29718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7pPr>
            <a:lvl8pPr marL="34290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8pPr>
            <a:lvl9pPr marL="38862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9pPr>
          </a:lstStyle>
          <a:p>
            <a:r>
              <a:rPr lang="zh-CN" altLang="en-US" sz="2800" dirty="0"/>
              <a:t>利用话费充值平台的系统漏洞，初中毕业生王某多次用</a:t>
            </a:r>
            <a:r>
              <a:rPr lang="en-US" altLang="zh-CN" sz="2800" dirty="0">
                <a:solidFill>
                  <a:srgbClr val="FF0000"/>
                </a:solidFill>
              </a:rPr>
              <a:t>1</a:t>
            </a:r>
            <a:r>
              <a:rPr lang="zh-CN" altLang="en-US" sz="2800" dirty="0">
                <a:solidFill>
                  <a:srgbClr val="FF0000"/>
                </a:solidFill>
              </a:rPr>
              <a:t>分钱充值了</a:t>
            </a:r>
            <a:r>
              <a:rPr lang="en-US" altLang="zh-CN" sz="2800" dirty="0">
                <a:solidFill>
                  <a:srgbClr val="FF0000"/>
                </a:solidFill>
              </a:rPr>
              <a:t>300</a:t>
            </a:r>
            <a:r>
              <a:rPr lang="zh-CN" altLang="en-US" sz="2800" dirty="0">
                <a:solidFill>
                  <a:srgbClr val="FF0000"/>
                </a:solidFill>
              </a:rPr>
              <a:t>元</a:t>
            </a:r>
            <a:r>
              <a:rPr lang="zh-CN" altLang="en-US" sz="2800" dirty="0"/>
              <a:t>的话费，并因此非法获益</a:t>
            </a:r>
            <a:r>
              <a:rPr lang="en-US" altLang="zh-CN" sz="2800" dirty="0"/>
              <a:t>6</a:t>
            </a:r>
            <a:r>
              <a:rPr lang="zh-CN" altLang="en-US" sz="2800" dirty="0"/>
              <a:t>万多元。</a:t>
            </a:r>
            <a:r>
              <a:rPr lang="en-US" altLang="zh-CN" sz="2800" dirty="0"/>
              <a:t>2018</a:t>
            </a:r>
            <a:r>
              <a:rPr lang="zh-CN" altLang="en-US" sz="2800" dirty="0"/>
              <a:t>年</a:t>
            </a:r>
            <a:r>
              <a:rPr lang="en-US" altLang="zh-CN" sz="2800" dirty="0"/>
              <a:t>4</a:t>
            </a:r>
            <a:r>
              <a:rPr lang="zh-CN" altLang="en-US" sz="2800" dirty="0"/>
              <a:t>月王某被以破坏计算机信息系统罪的罪名判有期徒刑</a:t>
            </a:r>
            <a:r>
              <a:rPr lang="en-US" altLang="zh-CN" sz="2800" dirty="0"/>
              <a:t>5</a:t>
            </a:r>
            <a:r>
              <a:rPr lang="zh-CN" altLang="en-US" sz="2800" dirty="0"/>
              <a:t>年。</a:t>
            </a:r>
            <a:endParaRPr lang="en-US" altLang="zh-CN" sz="2800" dirty="0"/>
          </a:p>
          <a:p>
            <a:r>
              <a:rPr lang="zh-CN" altLang="en-US" sz="2800" dirty="0"/>
              <a:t>李某购买了一些网络摄像头的</a:t>
            </a:r>
            <a:r>
              <a:rPr lang="en-US" altLang="zh-CN" sz="2800" dirty="0"/>
              <a:t>IP</a:t>
            </a:r>
            <a:r>
              <a:rPr lang="zh-CN" altLang="en-US" sz="2800" dirty="0"/>
              <a:t>地址，经查，李某购买的网络摄像头的</a:t>
            </a:r>
            <a:r>
              <a:rPr lang="en-US" altLang="zh-CN" sz="2800" dirty="0"/>
              <a:t>IP</a:t>
            </a:r>
            <a:r>
              <a:rPr lang="zh-CN" altLang="en-US" sz="2800" dirty="0"/>
              <a:t>地址，是不法分子通过扫描器，利用厂家预设的初始用户名、密码等弱口令进行大范围扫描所破解并在网络上公开售卖的。李某利用特定软件</a:t>
            </a:r>
            <a:r>
              <a:rPr lang="zh-CN" altLang="en-US" sz="2800" dirty="0">
                <a:solidFill>
                  <a:srgbClr val="FF0000"/>
                </a:solidFill>
              </a:rPr>
              <a:t>对他人的网络摄像头进行非法控制</a:t>
            </a:r>
            <a:r>
              <a:rPr lang="zh-CN" altLang="en-US" sz="2800" dirty="0"/>
              <a:t>，窥探他人隐私，并通过截图、录像等方式传播。截至案发，警方发现李某已非法控制</a:t>
            </a:r>
            <a:r>
              <a:rPr lang="en-US" altLang="zh-CN" sz="2800" dirty="0"/>
              <a:t>105</a:t>
            </a:r>
            <a:r>
              <a:rPr lang="zh-CN" altLang="en-US" sz="2800" dirty="0"/>
              <a:t>台网络摄像头设备。日前，法院以非法控制计算机信息系统罪判处被告人李某有期徒刑三年，缓刑五年，并处罚金</a:t>
            </a:r>
            <a:r>
              <a:rPr lang="en-US" altLang="zh-CN" sz="2800" dirty="0"/>
              <a:t>2</a:t>
            </a:r>
            <a:r>
              <a:rPr lang="zh-CN" altLang="en-US" sz="2800" dirty="0"/>
              <a:t>万元。</a:t>
            </a:r>
          </a:p>
        </p:txBody>
      </p:sp>
      <p:grpSp>
        <p:nvGrpSpPr>
          <p:cNvPr id="6" name="组合 5">
            <a:extLst>
              <a:ext uri="{FF2B5EF4-FFF2-40B4-BE49-F238E27FC236}">
                <a16:creationId xmlns:a16="http://schemas.microsoft.com/office/drawing/2014/main" xmlns="" id="{2237BD59-CEB6-4995-9CC0-E2D326FA3E23}"/>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8241865D-3225-4CF6-8EA5-3410252C0374}"/>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CE7790A0-90D5-4215-A1FB-547CF147023B}"/>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1F811057-B31B-4E54-8838-D77FE7DAFDEA}"/>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7C0BF0DF-6629-4E67-91CD-BE2E4B4DB901}"/>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3AE33298-F5E2-45AC-8687-94211F5910BB}"/>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263040F6-B892-4015-8493-F05E6080C864}"/>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7DA96C09-58B5-4003-919B-6DEF22EE4C05}"/>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7442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966" y="260524"/>
            <a:ext cx="5827169" cy="707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999" dirty="0">
                <a:solidFill>
                  <a:srgbClr val="31B5D6"/>
                </a:solidFill>
                <a:latin typeface="微软雅黑" panose="020B0503020204020204" pitchFamily="34" charset="-122"/>
                <a:ea typeface="微软雅黑" panose="020B0503020204020204" pitchFamily="34" charset="-122"/>
                <a:sym typeface="Calibri" pitchFamily="34" charset="0"/>
              </a:rPr>
              <a:t>典型案例</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14</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175491" y="1046476"/>
            <a:ext cx="8783782" cy="5316920"/>
          </a:xfrm>
          <a:prstGeom prst="rect">
            <a:avLst/>
          </a:prstGeom>
        </p:spPr>
        <p:txBody>
          <a:bodyPr lIns="114793" tIns="57396" rIns="114793" bIns="57396"/>
          <a:lstStyle>
            <a:defPPr>
              <a:defRPr lang="zh-CN"/>
            </a:defPPr>
            <a:lvl1pPr marL="342900" indent="-342900" eaLnBrk="0" hangingPunct="0">
              <a:spcBef>
                <a:spcPct val="20000"/>
              </a:spcBef>
              <a:buClr>
                <a:schemeClr val="folHlink"/>
              </a:buClr>
              <a:buSzPct val="60000"/>
              <a:buFont typeface="Wingdings" pitchFamily="2" charset="2"/>
              <a:buChar char="n"/>
              <a:defRPr kumimoji="1" sz="3200">
                <a:latin typeface="+mn-lt"/>
                <a:ea typeface="+mn-ea"/>
              </a:defRPr>
            </a:lvl1pPr>
            <a:lvl2pPr marL="742950" indent="-285750" eaLnBrk="0" hangingPunct="0">
              <a:spcBef>
                <a:spcPct val="20000"/>
              </a:spcBef>
              <a:buClr>
                <a:schemeClr val="hlink"/>
              </a:buClr>
              <a:buSzPct val="55000"/>
              <a:buFont typeface="Wingdings" pitchFamily="2" charset="2"/>
              <a:buChar char="n"/>
              <a:defRPr kumimoji="1" sz="2800">
                <a:latin typeface="+mn-lt"/>
                <a:ea typeface="+mn-ea"/>
              </a:defRPr>
            </a:lvl2pPr>
            <a:lvl3pPr marL="1143000" indent="-228600" eaLnBrk="0" hangingPunct="0">
              <a:spcBef>
                <a:spcPct val="20000"/>
              </a:spcBef>
              <a:buClr>
                <a:schemeClr val="folHlink"/>
              </a:buClr>
              <a:buSzPct val="50000"/>
              <a:buFont typeface="Wingdings" pitchFamily="2" charset="2"/>
              <a:buChar char="n"/>
              <a:defRPr kumimoji="1" sz="2400">
                <a:latin typeface="+mn-lt"/>
                <a:ea typeface="+mn-ea"/>
              </a:defRPr>
            </a:lvl3pPr>
            <a:lvl4pPr marL="1600200" indent="-228600" eaLnBrk="0" hangingPunct="0">
              <a:spcBef>
                <a:spcPct val="20000"/>
              </a:spcBef>
              <a:buClr>
                <a:schemeClr val="accent2"/>
              </a:buClr>
              <a:buSzPct val="55000"/>
              <a:buFont typeface="Wingdings" pitchFamily="2" charset="2"/>
              <a:buChar char="n"/>
              <a:defRPr kumimoji="1" sz="2000">
                <a:latin typeface="+mn-lt"/>
                <a:ea typeface="+mn-ea"/>
              </a:defRPr>
            </a:lvl4pPr>
            <a:lvl5pPr marL="2057400" indent="-228600" eaLnBrk="0" hangingPunct="0">
              <a:spcBef>
                <a:spcPct val="20000"/>
              </a:spcBef>
              <a:buClr>
                <a:schemeClr val="accent1"/>
              </a:buClr>
              <a:buSzPct val="50000"/>
              <a:buFont typeface="Wingdings" pitchFamily="2" charset="2"/>
              <a:buChar char="n"/>
              <a:defRPr kumimoji="1" sz="2000">
                <a:latin typeface="+mn-lt"/>
                <a:ea typeface="+mn-ea"/>
              </a:defRPr>
            </a:lvl5pPr>
            <a:lvl6pPr marL="25146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6pPr>
            <a:lvl7pPr marL="29718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7pPr>
            <a:lvl8pPr marL="34290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8pPr>
            <a:lvl9pPr marL="38862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9pPr>
          </a:lstStyle>
          <a:p>
            <a:r>
              <a:rPr lang="en-US" altLang="zh-CN" sz="2400" dirty="0"/>
              <a:t>2020</a:t>
            </a:r>
            <a:r>
              <a:rPr lang="zh-CN" altLang="en-US" sz="2400" dirty="0"/>
              <a:t>年</a:t>
            </a:r>
            <a:r>
              <a:rPr lang="en-US" altLang="zh-CN" sz="2400" dirty="0"/>
              <a:t>12</a:t>
            </a:r>
            <a:r>
              <a:rPr lang="zh-CN" altLang="en-US" sz="2400" dirty="0"/>
              <a:t>月至今年</a:t>
            </a:r>
            <a:r>
              <a:rPr lang="en-US" altLang="zh-CN" sz="2400" dirty="0"/>
              <a:t>2</a:t>
            </a:r>
            <a:r>
              <a:rPr lang="zh-CN" altLang="en-US" sz="2400" dirty="0"/>
              <a:t>月，被告人梁某影提供电脑给被告人梁某涛用于</a:t>
            </a:r>
            <a:r>
              <a:rPr lang="zh-CN" altLang="en-US" sz="2400" dirty="0">
                <a:solidFill>
                  <a:srgbClr val="FF0000"/>
                </a:solidFill>
              </a:rPr>
              <a:t>制作与储存木马程序</a:t>
            </a:r>
            <a:r>
              <a:rPr lang="zh-CN" altLang="en-US" sz="2400" dirty="0"/>
              <a:t>。阿月（另案处理）购买该木马程序。</a:t>
            </a:r>
          </a:p>
          <a:p>
            <a:r>
              <a:rPr lang="zh-CN" altLang="en-US" sz="2400" dirty="0"/>
              <a:t>被告人顾某、杨某与同案人阿月共谋在网络游戏“魔兽世界怀旧服”中诱骗游戏玩家窃取游戏金币。被害人王某玩网络游戏“魔兽世界怀旧服”时，顾某、杨某诱骗王某用电脑鼠标点击被伪装成微信群二维码的木马程序文件，致使王某电脑系统感染木马病毒。阿月</a:t>
            </a:r>
            <a:r>
              <a:rPr lang="zh-CN" altLang="en-US" sz="2400" dirty="0">
                <a:solidFill>
                  <a:srgbClr val="FF0000"/>
                </a:solidFill>
              </a:rPr>
              <a:t>通过远程操控王某的电脑游戏交易</a:t>
            </a:r>
            <a:r>
              <a:rPr lang="zh-CN" altLang="en-US" sz="2400" dirty="0"/>
              <a:t>确认按钮，将王某游戏账户内</a:t>
            </a:r>
            <a:r>
              <a:rPr lang="en-US" altLang="zh-CN" sz="2400" dirty="0"/>
              <a:t>9</a:t>
            </a:r>
            <a:r>
              <a:rPr lang="zh-CN" altLang="en-US" sz="2400" dirty="0"/>
              <a:t>万个“魔兽世界”游戏金币转至顾某、杨某的游戏账户内。杨某通过交易平台将游戏金币兑换成人民币</a:t>
            </a:r>
            <a:r>
              <a:rPr lang="en-US" altLang="zh-CN" sz="2400" dirty="0"/>
              <a:t>5943.88</a:t>
            </a:r>
            <a:r>
              <a:rPr lang="zh-CN" altLang="en-US" sz="2400" dirty="0"/>
              <a:t>元，并提现至其本人银行卡。</a:t>
            </a:r>
            <a:endParaRPr lang="en-US" altLang="zh-CN" sz="2400" dirty="0"/>
          </a:p>
          <a:p>
            <a:r>
              <a:rPr lang="zh-CN" altLang="en-US" sz="2400" dirty="0"/>
              <a:t>被告人顾某、杨某构成非法控制计算机信息系统罪。被告人梁某涛、梁某影构成提供非法控制计算机信息系统程序罪。</a:t>
            </a:r>
          </a:p>
        </p:txBody>
      </p:sp>
      <p:grpSp>
        <p:nvGrpSpPr>
          <p:cNvPr id="6" name="组合 5">
            <a:extLst>
              <a:ext uri="{FF2B5EF4-FFF2-40B4-BE49-F238E27FC236}">
                <a16:creationId xmlns:a16="http://schemas.microsoft.com/office/drawing/2014/main" xmlns="" id="{718E887E-3D86-4761-B987-0F7590C486B6}"/>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3799BEAB-6543-4FF0-AEC3-3725940EF043}"/>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114C8A51-DE50-45CC-9E23-ABA637584D86}"/>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DD8FCFAA-1808-4906-B685-7CD7A4652F3D}"/>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B65E861B-40D5-4134-9016-404C632ED8DE}"/>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74BE001F-BD3A-4E4E-95A8-0BAF9C9B8C4E}"/>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BC44EC93-5EEC-4609-9351-A265706CC3F7}"/>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583F64CB-AD6B-46FE-97D4-F51909E620C0}"/>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1615443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966" y="260524"/>
            <a:ext cx="5827169" cy="707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999" dirty="0">
                <a:solidFill>
                  <a:srgbClr val="31B5D6"/>
                </a:solidFill>
                <a:latin typeface="微软雅黑" panose="020B0503020204020204" pitchFamily="34" charset="-122"/>
                <a:ea typeface="微软雅黑" panose="020B0503020204020204" pitchFamily="34" charset="-122"/>
                <a:sym typeface="Calibri" pitchFamily="34" charset="0"/>
              </a:rPr>
              <a:t>电信网络诈骗</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15</a:t>
            </a:fld>
            <a:endParaRPr lang="zh-CN" altLang="zh-CN"/>
          </a:p>
        </p:txBody>
      </p:sp>
      <p:grpSp>
        <p:nvGrpSpPr>
          <p:cNvPr id="7" name="组合 6">
            <a:extLst>
              <a:ext uri="{FF2B5EF4-FFF2-40B4-BE49-F238E27FC236}">
                <a16:creationId xmlns:a16="http://schemas.microsoft.com/office/drawing/2014/main" xmlns="" id="{DC29B7AB-8E9A-4A2F-B59A-5A5DC8E3F814}"/>
              </a:ext>
            </a:extLst>
          </p:cNvPr>
          <p:cNvGrpSpPr/>
          <p:nvPr/>
        </p:nvGrpSpPr>
        <p:grpSpPr>
          <a:xfrm>
            <a:off x="465998" y="978802"/>
            <a:ext cx="7450416" cy="63472"/>
            <a:chOff x="655309" y="1032131"/>
            <a:chExt cx="10477147" cy="66943"/>
          </a:xfrm>
        </p:grpSpPr>
        <p:sp>
          <p:nvSpPr>
            <p:cNvPr id="8" name="矩形 7">
              <a:extLst>
                <a:ext uri="{FF2B5EF4-FFF2-40B4-BE49-F238E27FC236}">
                  <a16:creationId xmlns:a16="http://schemas.microsoft.com/office/drawing/2014/main" xmlns="" id="{8F33CCE1-8BE2-4E3E-83D3-9D6C18C9FC87}"/>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ED691441-B436-4FF1-8970-D021A6BA442D}"/>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BF233AC4-4F76-4D1A-84F1-84F8DAE03F74}"/>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80360046-DA5F-48BE-AB66-090F4841433B}"/>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4028A90B-A8AA-4B89-9030-D8EF89C979AD}"/>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6E779581-B6EA-4E51-A14D-D67F4D7D3A02}"/>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E635922D-FCBC-47DA-87C3-CE0C5EBE0D6F}"/>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5" name="矩形 3">
            <a:extLst>
              <a:ext uri="{FF2B5EF4-FFF2-40B4-BE49-F238E27FC236}">
                <a16:creationId xmlns:a16="http://schemas.microsoft.com/office/drawing/2014/main" xmlns="" id="{49041566-081F-44A3-AB8E-DDB350D64DB5}"/>
              </a:ext>
            </a:extLst>
          </p:cNvPr>
          <p:cNvSpPr/>
          <p:nvPr/>
        </p:nvSpPr>
        <p:spPr>
          <a:xfrm>
            <a:off x="504825" y="1374775"/>
            <a:ext cx="4872038" cy="5013680"/>
          </a:xfrm>
          <a:prstGeom prst="rect">
            <a:avLst/>
          </a:prstGeom>
          <a:noFill/>
          <a:ln w="9525">
            <a:noFill/>
          </a:ln>
        </p:spPr>
        <p:txBody>
          <a:bodyPr>
            <a:spAutoFit/>
          </a:bodyPr>
          <a:lstStyle/>
          <a:p>
            <a:pPr indent="457200" algn="just" fontAlgn="auto">
              <a:lnSpc>
                <a:spcPct val="150000"/>
              </a:lnSpc>
            </a:pPr>
            <a:r>
              <a:rPr lang="zh-CN" altLang="en-US" sz="2665" b="1" noProof="1">
                <a:solidFill>
                  <a:srgbClr val="18478F"/>
                </a:solidFill>
                <a:latin typeface="微软雅黑" panose="020B0503020204020204" pitchFamily="34" charset="-122"/>
              </a:rPr>
              <a:t>电信网络诈骗，是一种区别于传统接触性诈骗的新型诈骗方式。犯罪份子通过电话、网络和短信方式等非接触方式，编造虚假信息，设置骗局，对受害人实施远程诈骗，诱使受害人向骗子转账汇款的犯罪手段。</a:t>
            </a:r>
          </a:p>
        </p:txBody>
      </p:sp>
      <p:pic>
        <p:nvPicPr>
          <p:cNvPr id="16" name="图片 5">
            <a:extLst>
              <a:ext uri="{FF2B5EF4-FFF2-40B4-BE49-F238E27FC236}">
                <a16:creationId xmlns:a16="http://schemas.microsoft.com/office/drawing/2014/main" xmlns="" id="{44F3B24C-02C7-4CA2-96B7-FF794134E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134" r="-17557" b="6134"/>
          <a:stretch>
            <a:fillRect/>
          </a:stretch>
        </p:blipFill>
        <p:spPr bwMode="auto">
          <a:xfrm>
            <a:off x="5495926" y="1701493"/>
            <a:ext cx="3519026" cy="2389188"/>
          </a:xfrm>
          <a:prstGeom prst="rect">
            <a:avLst/>
          </a:prstGeom>
          <a:solidFill>
            <a:srgbClr val="D6E3FF">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308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filter="wipe(up)">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1">
            <a:extLst>
              <a:ext uri="{FF2B5EF4-FFF2-40B4-BE49-F238E27FC236}">
                <a16:creationId xmlns:a16="http://schemas.microsoft.com/office/drawing/2014/main" xmlns="" id="{B545F206-6D38-49DB-AE8E-1C43B5359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731" b="5742"/>
          <a:stretch>
            <a:fillRect/>
          </a:stretch>
        </p:blipFill>
        <p:spPr bwMode="auto">
          <a:xfrm>
            <a:off x="698898" y="1146176"/>
            <a:ext cx="7269956"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Freeform 497">
            <a:extLst>
              <a:ext uri="{FF2B5EF4-FFF2-40B4-BE49-F238E27FC236}">
                <a16:creationId xmlns:a16="http://schemas.microsoft.com/office/drawing/2014/main" xmlns="" id="{36E3B73E-6BD4-43A0-98FC-5C0E34E25BD0}"/>
              </a:ext>
            </a:extLst>
          </p:cNvPr>
          <p:cNvSpPr>
            <a:spLocks noChangeAspect="1" noEditPoints="1" noChangeArrowheads="1"/>
          </p:cNvSpPr>
          <p:nvPr/>
        </p:nvSpPr>
        <p:spPr bwMode="auto">
          <a:xfrm>
            <a:off x="4277916" y="2468564"/>
            <a:ext cx="207169" cy="346075"/>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6564" name="Freeform 497">
            <a:extLst>
              <a:ext uri="{FF2B5EF4-FFF2-40B4-BE49-F238E27FC236}">
                <a16:creationId xmlns:a16="http://schemas.microsoft.com/office/drawing/2014/main" xmlns="" id="{90CDF551-7A6D-4C63-BD1F-7EC375BBD86D}"/>
              </a:ext>
            </a:extLst>
          </p:cNvPr>
          <p:cNvSpPr>
            <a:spLocks noChangeAspect="1" noEditPoints="1" noChangeArrowheads="1"/>
          </p:cNvSpPr>
          <p:nvPr/>
        </p:nvSpPr>
        <p:spPr bwMode="auto">
          <a:xfrm>
            <a:off x="6419850" y="2249489"/>
            <a:ext cx="205979" cy="344487"/>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6565" name="Freeform 497">
            <a:extLst>
              <a:ext uri="{FF2B5EF4-FFF2-40B4-BE49-F238E27FC236}">
                <a16:creationId xmlns:a16="http://schemas.microsoft.com/office/drawing/2014/main" xmlns="" id="{3945093C-3BD3-4C76-8E58-71DD44EB2F4E}"/>
              </a:ext>
            </a:extLst>
          </p:cNvPr>
          <p:cNvSpPr>
            <a:spLocks noChangeAspect="1" noEditPoints="1" noChangeArrowheads="1"/>
          </p:cNvSpPr>
          <p:nvPr/>
        </p:nvSpPr>
        <p:spPr bwMode="auto">
          <a:xfrm>
            <a:off x="7444979" y="2259014"/>
            <a:ext cx="205978" cy="346075"/>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6566" name="Freeform 497">
            <a:extLst>
              <a:ext uri="{FF2B5EF4-FFF2-40B4-BE49-F238E27FC236}">
                <a16:creationId xmlns:a16="http://schemas.microsoft.com/office/drawing/2014/main" xmlns="" id="{2DA53F89-0482-49B8-8B4F-A6C523310B73}"/>
              </a:ext>
            </a:extLst>
          </p:cNvPr>
          <p:cNvSpPr>
            <a:spLocks noChangeAspect="1" noEditPoints="1" noChangeArrowheads="1"/>
          </p:cNvSpPr>
          <p:nvPr/>
        </p:nvSpPr>
        <p:spPr bwMode="auto">
          <a:xfrm>
            <a:off x="4117181" y="5659439"/>
            <a:ext cx="205979" cy="346075"/>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6567" name="Freeform 497">
            <a:extLst>
              <a:ext uri="{FF2B5EF4-FFF2-40B4-BE49-F238E27FC236}">
                <a16:creationId xmlns:a16="http://schemas.microsoft.com/office/drawing/2014/main" xmlns="" id="{CF06C9A6-CCD6-4A97-B7EF-5953744B2E24}"/>
              </a:ext>
            </a:extLst>
          </p:cNvPr>
          <p:cNvSpPr>
            <a:spLocks noChangeAspect="1" noEditPoints="1" noChangeArrowheads="1"/>
          </p:cNvSpPr>
          <p:nvPr/>
        </p:nvSpPr>
        <p:spPr bwMode="auto">
          <a:xfrm>
            <a:off x="4666060" y="4724400"/>
            <a:ext cx="205978" cy="344488"/>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6568" name="Freeform 497">
            <a:extLst>
              <a:ext uri="{FF2B5EF4-FFF2-40B4-BE49-F238E27FC236}">
                <a16:creationId xmlns:a16="http://schemas.microsoft.com/office/drawing/2014/main" xmlns="" id="{76DAFE54-981B-4EA0-A512-EFC6815DD58D}"/>
              </a:ext>
            </a:extLst>
          </p:cNvPr>
          <p:cNvSpPr>
            <a:spLocks noChangeAspect="1" noEditPoints="1" noChangeArrowheads="1"/>
          </p:cNvSpPr>
          <p:nvPr/>
        </p:nvSpPr>
        <p:spPr bwMode="auto">
          <a:xfrm>
            <a:off x="5856685" y="3606800"/>
            <a:ext cx="205978" cy="346075"/>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6569" name="任意多边形 10">
            <a:extLst>
              <a:ext uri="{FF2B5EF4-FFF2-40B4-BE49-F238E27FC236}">
                <a16:creationId xmlns:a16="http://schemas.microsoft.com/office/drawing/2014/main" xmlns="" id="{E29C27FF-C0AD-4AAA-821D-8F3BFA10E30F}"/>
              </a:ext>
            </a:extLst>
          </p:cNvPr>
          <p:cNvSpPr>
            <a:spLocks noChangeArrowheads="1"/>
          </p:cNvSpPr>
          <p:nvPr/>
        </p:nvSpPr>
        <p:spPr bwMode="auto">
          <a:xfrm>
            <a:off x="4174332" y="2151063"/>
            <a:ext cx="3375422" cy="4032250"/>
          </a:xfrm>
          <a:custGeom>
            <a:avLst/>
            <a:gdLst/>
            <a:ahLst/>
            <a:cxnLst/>
            <a:rect l="0" t="0" r="0" b="0"/>
            <a:pathLst/>
          </a:custGeom>
          <a:noFill/>
          <a:ln w="12700">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7177" name="Group 10">
            <a:extLst>
              <a:ext uri="{FF2B5EF4-FFF2-40B4-BE49-F238E27FC236}">
                <a16:creationId xmlns:a16="http://schemas.microsoft.com/office/drawing/2014/main" xmlns="" id="{47ACFEE0-A5BA-4555-AFD2-383824257874}"/>
              </a:ext>
            </a:extLst>
          </p:cNvPr>
          <p:cNvGrpSpPr>
            <a:grpSpLocks/>
          </p:cNvGrpSpPr>
          <p:nvPr/>
        </p:nvGrpSpPr>
        <p:grpSpPr bwMode="auto">
          <a:xfrm>
            <a:off x="3274143" y="4629662"/>
            <a:ext cx="4598272" cy="2119514"/>
            <a:chOff x="0" y="0"/>
            <a:chExt cx="3746182" cy="3332566"/>
          </a:xfrm>
        </p:grpSpPr>
        <p:grpSp>
          <p:nvGrpSpPr>
            <p:cNvPr id="7178" name="Group 11">
              <a:extLst>
                <a:ext uri="{FF2B5EF4-FFF2-40B4-BE49-F238E27FC236}">
                  <a16:creationId xmlns:a16="http://schemas.microsoft.com/office/drawing/2014/main" xmlns="" id="{88EA5794-1AA9-4156-B7ED-A2CCD1795324}"/>
                </a:ext>
              </a:extLst>
            </p:cNvPr>
            <p:cNvGrpSpPr>
              <a:grpSpLocks/>
            </p:cNvGrpSpPr>
            <p:nvPr/>
          </p:nvGrpSpPr>
          <p:grpSpPr bwMode="auto">
            <a:xfrm>
              <a:off x="0" y="0"/>
              <a:ext cx="3746182" cy="2473777"/>
              <a:chOff x="0" y="0"/>
              <a:chExt cx="24436917" cy="2379305"/>
            </a:xfrm>
          </p:grpSpPr>
          <p:sp>
            <p:nvSpPr>
              <p:cNvPr id="7179" name="Freeform 11">
                <a:extLst>
                  <a:ext uri="{FF2B5EF4-FFF2-40B4-BE49-F238E27FC236}">
                    <a16:creationId xmlns:a16="http://schemas.microsoft.com/office/drawing/2014/main" xmlns="" id="{49DC654B-BACC-4F4E-9B7F-8B75C2024FA9}"/>
                  </a:ext>
                </a:extLst>
              </p:cNvPr>
              <p:cNvSpPr>
                <a:spLocks noEditPoints="1" noChangeArrowheads="1"/>
              </p:cNvSpPr>
              <p:nvPr/>
            </p:nvSpPr>
            <p:spPr bwMode="auto">
              <a:xfrm>
                <a:off x="0" y="0"/>
                <a:ext cx="24436917" cy="2379305"/>
              </a:xfrm>
              <a:prstGeom prst="roundRect">
                <a:avLst>
                  <a:gd name="adj" fmla="val 3162"/>
                </a:avLst>
              </a:prstGeom>
              <a:noFill/>
              <a:ln w="19050">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91422" tIns="45711" rIns="91422" bIns="45711"/>
              <a:lstStyle/>
              <a:p>
                <a:endParaRPr lang="zh-CN" altLang="zh-CN" sz="2000" dirty="0">
                  <a:latin typeface="Abadi" panose="020B0604020104020204" pitchFamily="34" charset="0"/>
                  <a:ea typeface="方正正中黑简体" charset="-122"/>
                  <a:sym typeface="方正正中黑简体" charset="-122"/>
                </a:endParaRPr>
              </a:p>
            </p:txBody>
          </p:sp>
          <p:sp>
            <p:nvSpPr>
              <p:cNvPr id="7180" name="Freeform 12">
                <a:extLst>
                  <a:ext uri="{FF2B5EF4-FFF2-40B4-BE49-F238E27FC236}">
                    <a16:creationId xmlns:a16="http://schemas.microsoft.com/office/drawing/2014/main" xmlns="" id="{E495FE59-2E1F-4EB2-B442-9A2EB32F0670}"/>
                  </a:ext>
                </a:extLst>
              </p:cNvPr>
              <p:cNvSpPr>
                <a:spLocks noChangeArrowheads="1"/>
              </p:cNvSpPr>
              <p:nvPr/>
            </p:nvSpPr>
            <p:spPr bwMode="auto">
              <a:xfrm>
                <a:off x="178841" y="32658"/>
                <a:ext cx="23984305" cy="2310764"/>
              </a:xfrm>
              <a:prstGeom prst="roundRect">
                <a:avLst>
                  <a:gd name="adj" fmla="val 3296"/>
                </a:avLst>
              </a:prstGeom>
              <a:solidFill>
                <a:srgbClr val="165799">
                  <a:alpha val="58037"/>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b"/>
              <a:lstStyle/>
              <a:p>
                <a:pPr algn="ctr"/>
                <a:endParaRPr lang="zh-CN" altLang="zh-CN" sz="2000" dirty="0">
                  <a:solidFill>
                    <a:srgbClr val="FFFFFF"/>
                  </a:solidFill>
                  <a:latin typeface="Abadi" panose="020B0604020104020204" pitchFamily="34" charset="0"/>
                  <a:ea typeface="方正正中黑简体" charset="-122"/>
                  <a:sym typeface="方正正中黑简体" charset="-122"/>
                </a:endParaRPr>
              </a:p>
            </p:txBody>
          </p:sp>
        </p:grpSp>
        <p:sp>
          <p:nvSpPr>
            <p:cNvPr id="7181" name="矩形 16">
              <a:extLst>
                <a:ext uri="{FF2B5EF4-FFF2-40B4-BE49-F238E27FC236}">
                  <a16:creationId xmlns:a16="http://schemas.microsoft.com/office/drawing/2014/main" xmlns="" id="{0873E07B-40AA-4718-A5A1-104014423DE8}"/>
                </a:ext>
              </a:extLst>
            </p:cNvPr>
            <p:cNvSpPr>
              <a:spLocks noChangeArrowheads="1"/>
            </p:cNvSpPr>
            <p:nvPr/>
          </p:nvSpPr>
          <p:spPr bwMode="auto">
            <a:xfrm>
              <a:off x="88753" y="138662"/>
              <a:ext cx="3486214" cy="3193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50000"/>
                </a:lnSpc>
              </a:pPr>
              <a:r>
                <a:rPr lang="en-US" altLang="en-US" sz="2800" b="1" dirty="0">
                  <a:solidFill>
                    <a:schemeClr val="bg1"/>
                  </a:solidFill>
                  <a:latin typeface="微软雅黑" panose="020B0503020204020204" pitchFamily="34" charset="-122"/>
                </a:rPr>
                <a:t>上世纪90年代，电信诈骗始于台湾地区，后传入我国福建地区</a:t>
              </a:r>
              <a:endParaRPr lang="zh-CN" altLang="en-US" sz="2800" b="1" dirty="0">
                <a:solidFill>
                  <a:schemeClr val="bg1"/>
                </a:solidFill>
                <a:latin typeface="微软雅黑" panose="020B0503020204020204" pitchFamily="34" charset="-122"/>
              </a:endParaRPr>
            </a:p>
          </p:txBody>
        </p:sp>
      </p:grpSp>
      <p:grpSp>
        <p:nvGrpSpPr>
          <p:cNvPr id="66575" name="Group 15">
            <a:extLst>
              <a:ext uri="{FF2B5EF4-FFF2-40B4-BE49-F238E27FC236}">
                <a16:creationId xmlns:a16="http://schemas.microsoft.com/office/drawing/2014/main" xmlns="" id="{8DE29781-45F3-483C-BE0B-A7E3CD26749C}"/>
              </a:ext>
            </a:extLst>
          </p:cNvPr>
          <p:cNvGrpSpPr>
            <a:grpSpLocks/>
          </p:cNvGrpSpPr>
          <p:nvPr/>
        </p:nvGrpSpPr>
        <p:grpSpPr bwMode="auto">
          <a:xfrm>
            <a:off x="4496991" y="3968750"/>
            <a:ext cx="2592567" cy="1093028"/>
            <a:chOff x="0" y="0"/>
            <a:chExt cx="3459956" cy="1091901"/>
          </a:xfrm>
        </p:grpSpPr>
        <p:pic>
          <p:nvPicPr>
            <p:cNvPr id="7183" name="图片 17">
              <a:extLst>
                <a:ext uri="{FF2B5EF4-FFF2-40B4-BE49-F238E27FC236}">
                  <a16:creationId xmlns:a16="http://schemas.microsoft.com/office/drawing/2014/main" xmlns="" id="{6799EEA6-714B-4456-BB27-10C0D567B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744" y="0"/>
              <a:ext cx="630712" cy="63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6" name="文本框 33">
              <a:extLst>
                <a:ext uri="{FF2B5EF4-FFF2-40B4-BE49-F238E27FC236}">
                  <a16:creationId xmlns:a16="http://schemas.microsoft.com/office/drawing/2014/main" xmlns="" id="{A6C8BEE4-B709-4ACE-88E2-EADB6D197C32}"/>
                </a:ext>
              </a:extLst>
            </p:cNvPr>
            <p:cNvSpPr/>
            <p:nvPr/>
          </p:nvSpPr>
          <p:spPr>
            <a:xfrm>
              <a:off x="1561956" y="202991"/>
              <a:ext cx="1898000" cy="461189"/>
            </a:xfrm>
            <a:prstGeom prst="rect">
              <a:avLst/>
            </a:prstGeom>
            <a:noFill/>
            <a:ln w="9525">
              <a:noFill/>
            </a:ln>
          </p:spPr>
          <p:txBody>
            <a:bodyPr wrap="none">
              <a:spAutoFit/>
            </a:bodyPr>
            <a:lstStyle/>
            <a:p>
              <a:pPr fontAlgn="auto"/>
              <a:r>
                <a:rPr lang="zh-CN" altLang="en-US" sz="2400" b="1" noProof="1">
                  <a:solidFill>
                    <a:srgbClr val="FF0000"/>
                  </a:solidFill>
                  <a:latin typeface="微软雅黑" panose="020B0503020204020204" pitchFamily="34" charset="-122"/>
                  <a:sym typeface="微软雅黑" panose="020B0503020204020204" pitchFamily="34" charset="-122"/>
                </a:rPr>
                <a:t>犯罪窝点</a:t>
              </a:r>
              <a:endParaRPr lang="zh-CN" altLang="en-US" sz="2400" noProof="1">
                <a:ea typeface="宋体" panose="02010600030101010101" pitchFamily="2" charset="-122"/>
              </a:endParaRPr>
            </a:p>
          </p:txBody>
        </p:sp>
        <p:sp>
          <p:nvSpPr>
            <p:cNvPr id="7185" name="文本框 35">
              <a:extLst>
                <a:ext uri="{FF2B5EF4-FFF2-40B4-BE49-F238E27FC236}">
                  <a16:creationId xmlns:a16="http://schemas.microsoft.com/office/drawing/2014/main" xmlns="" id="{78AC98AF-83F9-483E-9A65-8616038ED2E0}"/>
                </a:ext>
              </a:extLst>
            </p:cNvPr>
            <p:cNvSpPr>
              <a:spLocks noChangeArrowheads="1"/>
            </p:cNvSpPr>
            <p:nvPr/>
          </p:nvSpPr>
          <p:spPr bwMode="auto">
            <a:xfrm>
              <a:off x="0" y="630712"/>
              <a:ext cx="246536" cy="46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en-US" sz="2400">
                <a:ea typeface="宋体" panose="02010600030101010101" pitchFamily="2" charset="-122"/>
              </a:endParaRPr>
            </a:p>
          </p:txBody>
        </p:sp>
      </p:grpSp>
      <p:sp>
        <p:nvSpPr>
          <p:cNvPr id="20498" name="矩形 41">
            <a:extLst>
              <a:ext uri="{FF2B5EF4-FFF2-40B4-BE49-F238E27FC236}">
                <a16:creationId xmlns:a16="http://schemas.microsoft.com/office/drawing/2014/main" xmlns="" id="{0FA4AE82-9EB8-4487-BF22-3771526845AB}"/>
              </a:ext>
            </a:extLst>
          </p:cNvPr>
          <p:cNvSpPr/>
          <p:nvPr/>
        </p:nvSpPr>
        <p:spPr>
          <a:xfrm>
            <a:off x="917973" y="255589"/>
            <a:ext cx="6521053" cy="623887"/>
          </a:xfrm>
          <a:prstGeom prst="rect">
            <a:avLst/>
          </a:prstGeom>
          <a:noFill/>
          <a:ln w="9525">
            <a:noFill/>
          </a:ln>
        </p:spPr>
        <p:txBody>
          <a:bodyPr lIns="91418" tIns="45709" rIns="91418" bIns="45709">
            <a:spAutoFit/>
          </a:bodyPr>
          <a:lstStyle/>
          <a:p>
            <a:pPr fontAlgn="auto"/>
            <a:r>
              <a:rPr lang="zh-CN" altLang="en-US" sz="3465" b="1" noProof="1">
                <a:solidFill>
                  <a:srgbClr val="18478F"/>
                </a:solidFill>
                <a:latin typeface="微软雅黑" panose="020B0503020204020204" pitchFamily="34" charset="-122"/>
                <a:sym typeface="Open Sans" pitchFamily="34" charset="0"/>
              </a:rPr>
              <a:t>第一阶段： “台湾系”诈骗</a:t>
            </a:r>
            <a:endParaRPr lang="zh-CN" altLang="en-US" sz="3465" b="1" noProof="1">
              <a:solidFill>
                <a:srgbClr val="18478F"/>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66564"/>
                                        </p:tgtEl>
                                        <p:attrNameLst>
                                          <p:attrName>style.visibility</p:attrName>
                                        </p:attrNameLst>
                                      </p:cBhvr>
                                      <p:to>
                                        <p:strVal val="visible"/>
                                      </p:to>
                                    </p:set>
                                    <p:animEffect filter="fade">
                                      <p:cBhvr>
                                        <p:cTn id="7" dur="750"/>
                                        <p:tgtEl>
                                          <p:spTgt spid="66564"/>
                                        </p:tgtEl>
                                      </p:cBhvr>
                                    </p:animEffect>
                                    <p:anim calcmode="lin" valueType="num">
                                      <p:cBhvr>
                                        <p:cTn id="8" dur="750" fill="hold"/>
                                        <p:tgtEl>
                                          <p:spTgt spid="66564"/>
                                        </p:tgtEl>
                                        <p:attrNameLst>
                                          <p:attrName>ppt_x</p:attrName>
                                        </p:attrNameLst>
                                      </p:cBhvr>
                                      <p:tavLst>
                                        <p:tav tm="0">
                                          <p:val>
                                            <p:strVal val="#ppt_x"/>
                                          </p:val>
                                        </p:tav>
                                        <p:tav tm="100000">
                                          <p:val>
                                            <p:strVal val="#ppt_x"/>
                                          </p:val>
                                        </p:tav>
                                      </p:tavLst>
                                    </p:anim>
                                    <p:anim calcmode="lin" valueType="num">
                                      <p:cBhvr>
                                        <p:cTn id="9" dur="750" fill="hold"/>
                                        <p:tgtEl>
                                          <p:spTgt spid="6656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6565"/>
                                        </p:tgtEl>
                                        <p:attrNameLst>
                                          <p:attrName>style.visibility</p:attrName>
                                        </p:attrNameLst>
                                      </p:cBhvr>
                                      <p:to>
                                        <p:strVal val="visible"/>
                                      </p:to>
                                    </p:set>
                                    <p:animEffect filter="fade">
                                      <p:cBhvr>
                                        <p:cTn id="12" dur="750"/>
                                        <p:tgtEl>
                                          <p:spTgt spid="66565"/>
                                        </p:tgtEl>
                                      </p:cBhvr>
                                    </p:animEffect>
                                    <p:anim calcmode="lin" valueType="num">
                                      <p:cBhvr>
                                        <p:cTn id="13" dur="750" fill="hold"/>
                                        <p:tgtEl>
                                          <p:spTgt spid="66565"/>
                                        </p:tgtEl>
                                        <p:attrNameLst>
                                          <p:attrName>ppt_x</p:attrName>
                                        </p:attrNameLst>
                                      </p:cBhvr>
                                      <p:tavLst>
                                        <p:tav tm="0">
                                          <p:val>
                                            <p:strVal val="#ppt_x"/>
                                          </p:val>
                                        </p:tav>
                                        <p:tav tm="100000">
                                          <p:val>
                                            <p:strVal val="#ppt_x"/>
                                          </p:val>
                                        </p:tav>
                                      </p:tavLst>
                                    </p:anim>
                                    <p:anim calcmode="lin" valueType="num">
                                      <p:cBhvr>
                                        <p:cTn id="14" dur="750" fill="hold"/>
                                        <p:tgtEl>
                                          <p:spTgt spid="66565"/>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6568"/>
                                        </p:tgtEl>
                                        <p:attrNameLst>
                                          <p:attrName>style.visibility</p:attrName>
                                        </p:attrNameLst>
                                      </p:cBhvr>
                                      <p:to>
                                        <p:strVal val="visible"/>
                                      </p:to>
                                    </p:set>
                                    <p:animEffect filter="fade">
                                      <p:cBhvr>
                                        <p:cTn id="17" dur="750"/>
                                        <p:tgtEl>
                                          <p:spTgt spid="66568"/>
                                        </p:tgtEl>
                                      </p:cBhvr>
                                    </p:animEffect>
                                    <p:anim calcmode="lin" valueType="num">
                                      <p:cBhvr>
                                        <p:cTn id="18" dur="750" fill="hold"/>
                                        <p:tgtEl>
                                          <p:spTgt spid="66568"/>
                                        </p:tgtEl>
                                        <p:attrNameLst>
                                          <p:attrName>ppt_x</p:attrName>
                                        </p:attrNameLst>
                                      </p:cBhvr>
                                      <p:tavLst>
                                        <p:tav tm="0">
                                          <p:val>
                                            <p:strVal val="#ppt_x"/>
                                          </p:val>
                                        </p:tav>
                                        <p:tav tm="100000">
                                          <p:val>
                                            <p:strVal val="#ppt_x"/>
                                          </p:val>
                                        </p:tav>
                                      </p:tavLst>
                                    </p:anim>
                                    <p:anim calcmode="lin" valueType="num">
                                      <p:cBhvr>
                                        <p:cTn id="19" dur="750" fill="hold"/>
                                        <p:tgtEl>
                                          <p:spTgt spid="6656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66563"/>
                                        </p:tgtEl>
                                        <p:attrNameLst>
                                          <p:attrName>style.visibility</p:attrName>
                                        </p:attrNameLst>
                                      </p:cBhvr>
                                      <p:to>
                                        <p:strVal val="visible"/>
                                      </p:to>
                                    </p:set>
                                    <p:animEffect filter="fade">
                                      <p:cBhvr>
                                        <p:cTn id="22" dur="750"/>
                                        <p:tgtEl>
                                          <p:spTgt spid="66563"/>
                                        </p:tgtEl>
                                      </p:cBhvr>
                                    </p:animEffect>
                                    <p:anim calcmode="lin" valueType="num">
                                      <p:cBhvr>
                                        <p:cTn id="23" dur="750" fill="hold"/>
                                        <p:tgtEl>
                                          <p:spTgt spid="66563"/>
                                        </p:tgtEl>
                                        <p:attrNameLst>
                                          <p:attrName>ppt_x</p:attrName>
                                        </p:attrNameLst>
                                      </p:cBhvr>
                                      <p:tavLst>
                                        <p:tav tm="0">
                                          <p:val>
                                            <p:strVal val="#ppt_x"/>
                                          </p:val>
                                        </p:tav>
                                        <p:tav tm="100000">
                                          <p:val>
                                            <p:strVal val="#ppt_x"/>
                                          </p:val>
                                        </p:tav>
                                      </p:tavLst>
                                    </p:anim>
                                    <p:anim calcmode="lin" valueType="num">
                                      <p:cBhvr>
                                        <p:cTn id="24" dur="750" fill="hold"/>
                                        <p:tgtEl>
                                          <p:spTgt spid="6656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66567"/>
                                        </p:tgtEl>
                                        <p:attrNameLst>
                                          <p:attrName>style.visibility</p:attrName>
                                        </p:attrNameLst>
                                      </p:cBhvr>
                                      <p:to>
                                        <p:strVal val="visible"/>
                                      </p:to>
                                    </p:set>
                                    <p:animEffect filter="fade">
                                      <p:cBhvr>
                                        <p:cTn id="27" dur="750"/>
                                        <p:tgtEl>
                                          <p:spTgt spid="66567"/>
                                        </p:tgtEl>
                                      </p:cBhvr>
                                    </p:animEffect>
                                    <p:anim calcmode="lin" valueType="num">
                                      <p:cBhvr>
                                        <p:cTn id="28" dur="750" fill="hold"/>
                                        <p:tgtEl>
                                          <p:spTgt spid="66567"/>
                                        </p:tgtEl>
                                        <p:attrNameLst>
                                          <p:attrName>ppt_x</p:attrName>
                                        </p:attrNameLst>
                                      </p:cBhvr>
                                      <p:tavLst>
                                        <p:tav tm="0">
                                          <p:val>
                                            <p:strVal val="#ppt_x"/>
                                          </p:val>
                                        </p:tav>
                                        <p:tav tm="100000">
                                          <p:val>
                                            <p:strVal val="#ppt_x"/>
                                          </p:val>
                                        </p:tav>
                                      </p:tavLst>
                                    </p:anim>
                                    <p:anim calcmode="lin" valueType="num">
                                      <p:cBhvr>
                                        <p:cTn id="29" dur="750" fill="hold"/>
                                        <p:tgtEl>
                                          <p:spTgt spid="66567"/>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66566"/>
                                        </p:tgtEl>
                                        <p:attrNameLst>
                                          <p:attrName>style.visibility</p:attrName>
                                        </p:attrNameLst>
                                      </p:cBhvr>
                                      <p:to>
                                        <p:strVal val="visible"/>
                                      </p:to>
                                    </p:set>
                                    <p:animEffect filter="fade">
                                      <p:cBhvr>
                                        <p:cTn id="32" dur="750"/>
                                        <p:tgtEl>
                                          <p:spTgt spid="66566"/>
                                        </p:tgtEl>
                                      </p:cBhvr>
                                    </p:animEffect>
                                    <p:anim calcmode="lin" valueType="num">
                                      <p:cBhvr>
                                        <p:cTn id="33" dur="750" fill="hold"/>
                                        <p:tgtEl>
                                          <p:spTgt spid="66566"/>
                                        </p:tgtEl>
                                        <p:attrNameLst>
                                          <p:attrName>ppt_x</p:attrName>
                                        </p:attrNameLst>
                                      </p:cBhvr>
                                      <p:tavLst>
                                        <p:tav tm="0">
                                          <p:val>
                                            <p:strVal val="#ppt_x"/>
                                          </p:val>
                                        </p:tav>
                                        <p:tav tm="100000">
                                          <p:val>
                                            <p:strVal val="#ppt_x"/>
                                          </p:val>
                                        </p:tav>
                                      </p:tavLst>
                                    </p:anim>
                                    <p:anim calcmode="lin" valueType="num">
                                      <p:cBhvr>
                                        <p:cTn id="34" dur="750" fill="hold"/>
                                        <p:tgtEl>
                                          <p:spTgt spid="6656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6575"/>
                                        </p:tgtEl>
                                        <p:attrNameLst>
                                          <p:attrName>style.visibility</p:attrName>
                                        </p:attrNameLst>
                                      </p:cBhvr>
                                      <p:to>
                                        <p:strVal val="visible"/>
                                      </p:to>
                                    </p:set>
                                    <p:animEffect filter="fade">
                                      <p:cBhvr>
                                        <p:cTn id="37" dur="1000"/>
                                        <p:tgtEl>
                                          <p:spTgt spid="66575"/>
                                        </p:tgtEl>
                                      </p:cBhvr>
                                    </p:animEffect>
                                    <p:anim calcmode="lin" valueType="num">
                                      <p:cBhvr>
                                        <p:cTn id="38" dur="1000" fill="hold"/>
                                        <p:tgtEl>
                                          <p:spTgt spid="66575"/>
                                        </p:tgtEl>
                                        <p:attrNameLst>
                                          <p:attrName>ppt_x</p:attrName>
                                        </p:attrNameLst>
                                      </p:cBhvr>
                                      <p:tavLst>
                                        <p:tav tm="0">
                                          <p:val>
                                            <p:strVal val="#ppt_x"/>
                                          </p:val>
                                        </p:tav>
                                        <p:tav tm="100000">
                                          <p:val>
                                            <p:strVal val="#ppt_x"/>
                                          </p:val>
                                        </p:tav>
                                      </p:tavLst>
                                    </p:anim>
                                    <p:anim calcmode="lin" valueType="num">
                                      <p:cBhvr>
                                        <p:cTn id="39" dur="1000" fill="hold"/>
                                        <p:tgtEl>
                                          <p:spTgt spid="66575"/>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1000"/>
                            </p:stCondLst>
                            <p:childTnLst>
                              <p:par>
                                <p:cTn id="41" presetID="21" presetClass="entr" presetSubtype="8" fill="hold" nodeType="afterEffect">
                                  <p:stCondLst>
                                    <p:cond delay="0"/>
                                  </p:stCondLst>
                                  <p:childTnLst>
                                    <p:set>
                                      <p:cBhvr>
                                        <p:cTn id="42" dur="1" fill="hold">
                                          <p:stCondLst>
                                            <p:cond delay="0"/>
                                          </p:stCondLst>
                                        </p:cTn>
                                        <p:tgtEl>
                                          <p:spTgt spid="66569"/>
                                        </p:tgtEl>
                                        <p:attrNameLst>
                                          <p:attrName>style.visibility</p:attrName>
                                        </p:attrNameLst>
                                      </p:cBhvr>
                                      <p:to>
                                        <p:strVal val="visible"/>
                                      </p:to>
                                    </p:set>
                                    <p:animEffect filter="wheel(8)">
                                      <p:cBhvr>
                                        <p:cTn id="43" dur="2000"/>
                                        <p:tgtEl>
                                          <p:spTgt spid="66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3" name="组合 1">
            <a:extLst>
              <a:ext uri="{FF2B5EF4-FFF2-40B4-BE49-F238E27FC236}">
                <a16:creationId xmlns:a16="http://schemas.microsoft.com/office/drawing/2014/main" xmlns="" id="{5D4FCAC6-3063-4535-9A1B-D06C024BDF9A}"/>
              </a:ext>
            </a:extLst>
          </p:cNvPr>
          <p:cNvGrpSpPr>
            <a:grpSpLocks/>
          </p:cNvGrpSpPr>
          <p:nvPr/>
        </p:nvGrpSpPr>
        <p:grpSpPr bwMode="auto">
          <a:xfrm>
            <a:off x="613172" y="3251201"/>
            <a:ext cx="5547122" cy="3402013"/>
            <a:chOff x="3175" y="936625"/>
            <a:chExt cx="9166225" cy="4484609"/>
          </a:xfrm>
        </p:grpSpPr>
        <p:pic>
          <p:nvPicPr>
            <p:cNvPr id="8194" name="图片 3">
              <a:extLst>
                <a:ext uri="{FF2B5EF4-FFF2-40B4-BE49-F238E27FC236}">
                  <a16:creationId xmlns:a16="http://schemas.microsoft.com/office/drawing/2014/main" xmlns="" id="{ADA7C7B9-B3A0-4AEE-BA6E-87D0C6703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1095375"/>
              <a:ext cx="5856288"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5" name="Group 4">
              <a:extLst>
                <a:ext uri="{FF2B5EF4-FFF2-40B4-BE49-F238E27FC236}">
                  <a16:creationId xmlns:a16="http://schemas.microsoft.com/office/drawing/2014/main" xmlns="" id="{7C2118FF-6C16-48BC-BF77-B5804A04321A}"/>
                </a:ext>
              </a:extLst>
            </p:cNvPr>
            <p:cNvGrpSpPr>
              <a:grpSpLocks/>
            </p:cNvGrpSpPr>
            <p:nvPr/>
          </p:nvGrpSpPr>
          <p:grpSpPr bwMode="auto">
            <a:xfrm>
              <a:off x="5203825" y="3357563"/>
              <a:ext cx="3760788" cy="469900"/>
              <a:chOff x="0" y="0"/>
              <a:chExt cx="5257369" cy="293294"/>
            </a:xfrm>
          </p:grpSpPr>
          <p:sp>
            <p:nvSpPr>
              <p:cNvPr id="8196" name="直接连接符 5">
                <a:extLst>
                  <a:ext uri="{FF2B5EF4-FFF2-40B4-BE49-F238E27FC236}">
                    <a16:creationId xmlns:a16="http://schemas.microsoft.com/office/drawing/2014/main" xmlns="" id="{CF97AED6-1016-4894-BF84-CB6ACA0EA23E}"/>
                  </a:ext>
                </a:extLst>
              </p:cNvPr>
              <p:cNvSpPr>
                <a:spLocks noChangeShapeType="1"/>
              </p:cNvSpPr>
              <p:nvPr/>
            </p:nvSpPr>
            <p:spPr bwMode="auto">
              <a:xfrm>
                <a:off x="704942" y="0"/>
                <a:ext cx="4552427"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7" name="直接连接符 6">
                <a:extLst>
                  <a:ext uri="{FF2B5EF4-FFF2-40B4-BE49-F238E27FC236}">
                    <a16:creationId xmlns:a16="http://schemas.microsoft.com/office/drawing/2014/main" xmlns="" id="{4556FAEB-FC12-4DD2-B68F-E8A79B8B11B1}"/>
                  </a:ext>
                </a:extLst>
              </p:cNvPr>
              <p:cNvSpPr>
                <a:spLocks noChangeShapeType="1"/>
              </p:cNvSpPr>
              <p:nvPr/>
            </p:nvSpPr>
            <p:spPr bwMode="auto">
              <a:xfrm flipV="1">
                <a:off x="0" y="0"/>
                <a:ext cx="699033" cy="29329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198" name="Group 7">
              <a:extLst>
                <a:ext uri="{FF2B5EF4-FFF2-40B4-BE49-F238E27FC236}">
                  <a16:creationId xmlns:a16="http://schemas.microsoft.com/office/drawing/2014/main" xmlns="" id="{252A08D1-A605-48C2-A167-034BA1C008CE}"/>
                </a:ext>
              </a:extLst>
            </p:cNvPr>
            <p:cNvGrpSpPr>
              <a:grpSpLocks/>
            </p:cNvGrpSpPr>
            <p:nvPr/>
          </p:nvGrpSpPr>
          <p:grpSpPr bwMode="auto">
            <a:xfrm>
              <a:off x="5319713" y="3776663"/>
              <a:ext cx="3582987" cy="357187"/>
              <a:chOff x="0" y="0"/>
              <a:chExt cx="4776471" cy="477743"/>
            </a:xfrm>
          </p:grpSpPr>
          <p:sp>
            <p:nvSpPr>
              <p:cNvPr id="8199" name="直接连接符 8">
                <a:extLst>
                  <a:ext uri="{FF2B5EF4-FFF2-40B4-BE49-F238E27FC236}">
                    <a16:creationId xmlns:a16="http://schemas.microsoft.com/office/drawing/2014/main" xmlns="" id="{6F9095FD-F9CD-4CEF-9104-960E289F5649}"/>
                  </a:ext>
                </a:extLst>
              </p:cNvPr>
              <p:cNvSpPr>
                <a:spLocks noChangeShapeType="1"/>
              </p:cNvSpPr>
              <p:nvPr/>
            </p:nvSpPr>
            <p:spPr bwMode="auto">
              <a:xfrm flipV="1">
                <a:off x="0" y="1612"/>
                <a:ext cx="490310" cy="47613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0" name="直接连接符 9">
                <a:extLst>
                  <a:ext uri="{FF2B5EF4-FFF2-40B4-BE49-F238E27FC236}">
                    <a16:creationId xmlns:a16="http://schemas.microsoft.com/office/drawing/2014/main" xmlns="" id="{B246033D-EA20-450E-A098-1031BB193E35}"/>
                  </a:ext>
                </a:extLst>
              </p:cNvPr>
              <p:cNvSpPr>
                <a:spLocks noChangeShapeType="1"/>
              </p:cNvSpPr>
              <p:nvPr/>
            </p:nvSpPr>
            <p:spPr bwMode="auto">
              <a:xfrm>
                <a:off x="490772" y="0"/>
                <a:ext cx="4285699" cy="16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966" name="矩形 17">
              <a:extLst>
                <a:ext uri="{FF2B5EF4-FFF2-40B4-BE49-F238E27FC236}">
                  <a16:creationId xmlns:a16="http://schemas.microsoft.com/office/drawing/2014/main" xmlns="" id="{D99B7B0A-C02B-4BBE-ADF2-CCD36EE68E71}"/>
                </a:ext>
              </a:extLst>
            </p:cNvPr>
            <p:cNvSpPr>
              <a:spLocks noChangeArrowheads="1"/>
            </p:cNvSpPr>
            <p:nvPr/>
          </p:nvSpPr>
          <p:spPr bwMode="auto">
            <a:xfrm>
              <a:off x="1303641" y="4661591"/>
              <a:ext cx="2610771" cy="6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电白：</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“猜猜我是谁”诈骗</a:t>
              </a:r>
              <a:endParaRPr lang="zh-CN" altLang="en-US" sz="1335"/>
            </a:p>
          </p:txBody>
        </p:sp>
        <p:sp>
          <p:nvSpPr>
            <p:cNvPr id="40967" name="矩形 18">
              <a:extLst>
                <a:ext uri="{FF2B5EF4-FFF2-40B4-BE49-F238E27FC236}">
                  <a16:creationId xmlns:a16="http://schemas.microsoft.com/office/drawing/2014/main" xmlns="" id="{610D54E4-48FF-470E-8FCC-A85117CB6829}"/>
                </a:ext>
              </a:extLst>
            </p:cNvPr>
            <p:cNvSpPr>
              <a:spLocks noChangeArrowheads="1"/>
            </p:cNvSpPr>
            <p:nvPr/>
          </p:nvSpPr>
          <p:spPr bwMode="auto">
            <a:xfrm>
              <a:off x="4884352" y="4734836"/>
              <a:ext cx="2246798" cy="6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儋州：</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“机票改签诈骗”</a:t>
              </a:r>
              <a:endParaRPr lang="zh-CN" altLang="en-US" sz="1335"/>
            </a:p>
          </p:txBody>
        </p:sp>
        <p:sp>
          <p:nvSpPr>
            <p:cNvPr id="40968" name="矩形 19">
              <a:extLst>
                <a:ext uri="{FF2B5EF4-FFF2-40B4-BE49-F238E27FC236}">
                  <a16:creationId xmlns:a16="http://schemas.microsoft.com/office/drawing/2014/main" xmlns="" id="{F4305699-A5F5-42EA-96F8-DF9C0226DB68}"/>
                </a:ext>
              </a:extLst>
            </p:cNvPr>
            <p:cNvSpPr>
              <a:spLocks noChangeArrowheads="1"/>
            </p:cNvSpPr>
            <p:nvPr/>
          </p:nvSpPr>
          <p:spPr bwMode="auto">
            <a:xfrm>
              <a:off x="5915282" y="3058600"/>
              <a:ext cx="2652087" cy="68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余干：</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“重金求子诈骗”</a:t>
              </a:r>
              <a:endParaRPr lang="zh-CN" altLang="en-US" sz="1335"/>
            </a:p>
          </p:txBody>
        </p:sp>
        <p:sp>
          <p:nvSpPr>
            <p:cNvPr id="40969" name="矩形 20">
              <a:extLst>
                <a:ext uri="{FF2B5EF4-FFF2-40B4-BE49-F238E27FC236}">
                  <a16:creationId xmlns:a16="http://schemas.microsoft.com/office/drawing/2014/main" xmlns="" id="{25C0A13D-435B-490A-A110-A564DF724643}"/>
                </a:ext>
              </a:extLst>
            </p:cNvPr>
            <p:cNvSpPr>
              <a:spLocks noChangeArrowheads="1"/>
            </p:cNvSpPr>
            <p:nvPr/>
          </p:nvSpPr>
          <p:spPr bwMode="auto">
            <a:xfrm>
              <a:off x="6088415" y="3477136"/>
              <a:ext cx="2478952" cy="68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龙岩：</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“网络购物诈骗”</a:t>
              </a:r>
              <a:endParaRPr lang="zh-CN" altLang="en-US" sz="1335"/>
            </a:p>
          </p:txBody>
        </p:sp>
        <p:sp>
          <p:nvSpPr>
            <p:cNvPr id="40970" name="矩形 21">
              <a:extLst>
                <a:ext uri="{FF2B5EF4-FFF2-40B4-BE49-F238E27FC236}">
                  <a16:creationId xmlns:a16="http://schemas.microsoft.com/office/drawing/2014/main" xmlns="" id="{29E000D6-8093-401B-A0C3-7514E3B3B49C}"/>
                </a:ext>
              </a:extLst>
            </p:cNvPr>
            <p:cNvSpPr>
              <a:spLocks noChangeArrowheads="1"/>
            </p:cNvSpPr>
            <p:nvPr/>
          </p:nvSpPr>
          <p:spPr bwMode="auto">
            <a:xfrm>
              <a:off x="219592" y="3357854"/>
              <a:ext cx="2266472" cy="6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宾阳：</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en-US" altLang="zh-CN"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QQ</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、微信诈骗”</a:t>
              </a:r>
              <a:endParaRPr lang="zh-CN" altLang="en-US" sz="1335"/>
            </a:p>
          </p:txBody>
        </p:sp>
        <p:sp>
          <p:nvSpPr>
            <p:cNvPr id="40971" name="矩形 22">
              <a:extLst>
                <a:ext uri="{FF2B5EF4-FFF2-40B4-BE49-F238E27FC236}">
                  <a16:creationId xmlns:a16="http://schemas.microsoft.com/office/drawing/2014/main" xmlns="" id="{C4F7BA74-9157-43D9-86DC-D7502ACB8E70}"/>
                </a:ext>
              </a:extLst>
            </p:cNvPr>
            <p:cNvSpPr>
              <a:spLocks noChangeArrowheads="1"/>
            </p:cNvSpPr>
            <p:nvPr/>
          </p:nvSpPr>
          <p:spPr bwMode="auto">
            <a:xfrm>
              <a:off x="182210" y="2288495"/>
              <a:ext cx="2085469" cy="6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双峰：</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a:t>
              </a:r>
              <a:r>
                <a:rPr lang="en-US" altLang="zh-CN"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PS</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照片诈骗”</a:t>
              </a:r>
              <a:endParaRPr lang="zh-CN" altLang="en-US" sz="1335"/>
            </a:p>
          </p:txBody>
        </p:sp>
        <p:grpSp>
          <p:nvGrpSpPr>
            <p:cNvPr id="8207" name="Group 23">
              <a:extLst>
                <a:ext uri="{FF2B5EF4-FFF2-40B4-BE49-F238E27FC236}">
                  <a16:creationId xmlns:a16="http://schemas.microsoft.com/office/drawing/2014/main" xmlns="" id="{51858C00-0AC8-4A81-80AD-27376F43B4CE}"/>
                </a:ext>
              </a:extLst>
            </p:cNvPr>
            <p:cNvGrpSpPr>
              <a:grpSpLocks/>
            </p:cNvGrpSpPr>
            <p:nvPr/>
          </p:nvGrpSpPr>
          <p:grpSpPr bwMode="auto">
            <a:xfrm>
              <a:off x="182563" y="2598738"/>
              <a:ext cx="4549775" cy="1228725"/>
              <a:chOff x="0" y="0"/>
              <a:chExt cx="6064075" cy="1637816"/>
            </a:xfrm>
          </p:grpSpPr>
          <p:sp>
            <p:nvSpPr>
              <p:cNvPr id="8208" name="直接连接符 24">
                <a:extLst>
                  <a:ext uri="{FF2B5EF4-FFF2-40B4-BE49-F238E27FC236}">
                    <a16:creationId xmlns:a16="http://schemas.microsoft.com/office/drawing/2014/main" xmlns="" id="{CFA36D13-94C6-4519-AB66-6082F378B0BD}"/>
                  </a:ext>
                </a:extLst>
              </p:cNvPr>
              <p:cNvSpPr>
                <a:spLocks noChangeShapeType="1"/>
              </p:cNvSpPr>
              <p:nvPr/>
            </p:nvSpPr>
            <p:spPr bwMode="auto">
              <a:xfrm>
                <a:off x="2794372" y="0"/>
                <a:ext cx="3269703" cy="163781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09" name="直接连接符 25">
                <a:extLst>
                  <a:ext uri="{FF2B5EF4-FFF2-40B4-BE49-F238E27FC236}">
                    <a16:creationId xmlns:a16="http://schemas.microsoft.com/office/drawing/2014/main" xmlns="" id="{1CEE447F-FD32-45A4-800B-C6322423A956}"/>
                  </a:ext>
                </a:extLst>
              </p:cNvPr>
              <p:cNvSpPr>
                <a:spLocks noChangeShapeType="1"/>
              </p:cNvSpPr>
              <p:nvPr/>
            </p:nvSpPr>
            <p:spPr bwMode="auto">
              <a:xfrm flipV="1">
                <a:off x="0" y="1272"/>
                <a:ext cx="2803897" cy="1421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10" name="Group 26">
              <a:extLst>
                <a:ext uri="{FF2B5EF4-FFF2-40B4-BE49-F238E27FC236}">
                  <a16:creationId xmlns:a16="http://schemas.microsoft.com/office/drawing/2014/main" xmlns="" id="{EE22F9B8-9543-4C90-BA09-CD93EE5ED702}"/>
                </a:ext>
              </a:extLst>
            </p:cNvPr>
            <p:cNvGrpSpPr>
              <a:grpSpLocks/>
            </p:cNvGrpSpPr>
            <p:nvPr/>
          </p:nvGrpSpPr>
          <p:grpSpPr bwMode="auto">
            <a:xfrm>
              <a:off x="244475" y="3651250"/>
              <a:ext cx="4017963" cy="641350"/>
              <a:chOff x="0" y="0"/>
              <a:chExt cx="5354979" cy="855311"/>
            </a:xfrm>
          </p:grpSpPr>
          <p:sp>
            <p:nvSpPr>
              <p:cNvPr id="8211" name="直接连接符 27">
                <a:extLst>
                  <a:ext uri="{FF2B5EF4-FFF2-40B4-BE49-F238E27FC236}">
                    <a16:creationId xmlns:a16="http://schemas.microsoft.com/office/drawing/2014/main" xmlns="" id="{2FC02A62-D87D-44B6-A07F-AA0AF1472CB0}"/>
                  </a:ext>
                </a:extLst>
              </p:cNvPr>
              <p:cNvSpPr>
                <a:spLocks noChangeShapeType="1"/>
              </p:cNvSpPr>
              <p:nvPr/>
            </p:nvSpPr>
            <p:spPr bwMode="auto">
              <a:xfrm>
                <a:off x="3524069" y="0"/>
                <a:ext cx="1830910" cy="85531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2" name="直接连接符 28">
                <a:extLst>
                  <a:ext uri="{FF2B5EF4-FFF2-40B4-BE49-F238E27FC236}">
                    <a16:creationId xmlns:a16="http://schemas.microsoft.com/office/drawing/2014/main" xmlns="" id="{74BC8F79-F92F-4CD2-856A-36453483133A}"/>
                  </a:ext>
                </a:extLst>
              </p:cNvPr>
              <p:cNvSpPr>
                <a:spLocks noChangeShapeType="1"/>
              </p:cNvSpPr>
              <p:nvPr/>
            </p:nvSpPr>
            <p:spPr bwMode="auto">
              <a:xfrm>
                <a:off x="0" y="1270"/>
                <a:ext cx="3529149"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13" name="Group 29">
              <a:extLst>
                <a:ext uri="{FF2B5EF4-FFF2-40B4-BE49-F238E27FC236}">
                  <a16:creationId xmlns:a16="http://schemas.microsoft.com/office/drawing/2014/main" xmlns="" id="{970BDE60-1B42-4AB6-AE56-59CE09BCACC4}"/>
                </a:ext>
              </a:extLst>
            </p:cNvPr>
            <p:cNvGrpSpPr>
              <a:grpSpLocks/>
            </p:cNvGrpSpPr>
            <p:nvPr/>
          </p:nvGrpSpPr>
          <p:grpSpPr bwMode="auto">
            <a:xfrm>
              <a:off x="244475" y="4457700"/>
              <a:ext cx="4449763" cy="496888"/>
              <a:chOff x="0" y="0"/>
              <a:chExt cx="5930851" cy="663244"/>
            </a:xfrm>
          </p:grpSpPr>
          <p:sp>
            <p:nvSpPr>
              <p:cNvPr id="8214" name="直接连接符 30">
                <a:extLst>
                  <a:ext uri="{FF2B5EF4-FFF2-40B4-BE49-F238E27FC236}">
                    <a16:creationId xmlns:a16="http://schemas.microsoft.com/office/drawing/2014/main" xmlns="" id="{A74DF63F-6410-403B-9473-3441AD2D4D53}"/>
                  </a:ext>
                </a:extLst>
              </p:cNvPr>
              <p:cNvSpPr>
                <a:spLocks noChangeShapeType="1"/>
              </p:cNvSpPr>
              <p:nvPr/>
            </p:nvSpPr>
            <p:spPr bwMode="auto">
              <a:xfrm flipH="1">
                <a:off x="4926149" y="0"/>
                <a:ext cx="1004702" cy="66324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5" name="直接连接符 31">
                <a:extLst>
                  <a:ext uri="{FF2B5EF4-FFF2-40B4-BE49-F238E27FC236}">
                    <a16:creationId xmlns:a16="http://schemas.microsoft.com/office/drawing/2014/main" xmlns="" id="{77204159-79E5-4B2E-87C4-8313AE38203A}"/>
                  </a:ext>
                </a:extLst>
              </p:cNvPr>
              <p:cNvSpPr>
                <a:spLocks noChangeShapeType="1"/>
              </p:cNvSpPr>
              <p:nvPr/>
            </p:nvSpPr>
            <p:spPr bwMode="auto">
              <a:xfrm flipV="1">
                <a:off x="0" y="661339"/>
                <a:ext cx="4930680" cy="190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16" name="Group 32">
              <a:extLst>
                <a:ext uri="{FF2B5EF4-FFF2-40B4-BE49-F238E27FC236}">
                  <a16:creationId xmlns:a16="http://schemas.microsoft.com/office/drawing/2014/main" xmlns="" id="{4FCDD82E-76AE-44A0-A223-0CF352FC829A}"/>
                </a:ext>
              </a:extLst>
            </p:cNvPr>
            <p:cNvGrpSpPr>
              <a:grpSpLocks/>
            </p:cNvGrpSpPr>
            <p:nvPr/>
          </p:nvGrpSpPr>
          <p:grpSpPr bwMode="auto">
            <a:xfrm>
              <a:off x="5362575" y="1227138"/>
              <a:ext cx="3705225" cy="1035050"/>
              <a:chOff x="0" y="0"/>
              <a:chExt cx="4939779" cy="1380236"/>
            </a:xfrm>
          </p:grpSpPr>
          <p:sp>
            <p:nvSpPr>
              <p:cNvPr id="8217" name="直接连接符 33">
                <a:extLst>
                  <a:ext uri="{FF2B5EF4-FFF2-40B4-BE49-F238E27FC236}">
                    <a16:creationId xmlns:a16="http://schemas.microsoft.com/office/drawing/2014/main" xmlns="" id="{DBD326EE-3D0F-4E6A-8C6F-97254CC25CBD}"/>
                  </a:ext>
                </a:extLst>
              </p:cNvPr>
              <p:cNvSpPr>
                <a:spLocks noChangeShapeType="1"/>
              </p:cNvSpPr>
              <p:nvPr/>
            </p:nvSpPr>
            <p:spPr bwMode="auto">
              <a:xfrm flipV="1">
                <a:off x="0" y="0"/>
                <a:ext cx="1031525" cy="13802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18" name="直接连接符 34">
                <a:extLst>
                  <a:ext uri="{FF2B5EF4-FFF2-40B4-BE49-F238E27FC236}">
                    <a16:creationId xmlns:a16="http://schemas.microsoft.com/office/drawing/2014/main" xmlns="" id="{41D88BF3-8D8A-4FD9-B84C-2853A292C502}"/>
                  </a:ext>
                </a:extLst>
              </p:cNvPr>
              <p:cNvSpPr>
                <a:spLocks noChangeShapeType="1"/>
              </p:cNvSpPr>
              <p:nvPr/>
            </p:nvSpPr>
            <p:spPr bwMode="auto">
              <a:xfrm flipV="1">
                <a:off x="1018726" y="0"/>
                <a:ext cx="3921053" cy="416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19" name="Group 35">
              <a:extLst>
                <a:ext uri="{FF2B5EF4-FFF2-40B4-BE49-F238E27FC236}">
                  <a16:creationId xmlns:a16="http://schemas.microsoft.com/office/drawing/2014/main" xmlns="" id="{A70D08CC-4526-4FCE-91F3-31CC366ADDAB}"/>
                </a:ext>
              </a:extLst>
            </p:cNvPr>
            <p:cNvGrpSpPr>
              <a:grpSpLocks/>
            </p:cNvGrpSpPr>
            <p:nvPr/>
          </p:nvGrpSpPr>
          <p:grpSpPr bwMode="auto">
            <a:xfrm>
              <a:off x="4311650" y="4832350"/>
              <a:ext cx="3532188" cy="247650"/>
              <a:chOff x="0" y="0"/>
              <a:chExt cx="4600083" cy="435788"/>
            </a:xfrm>
          </p:grpSpPr>
          <p:sp>
            <p:nvSpPr>
              <p:cNvPr id="8220" name="直接连接符 36">
                <a:extLst>
                  <a:ext uri="{FF2B5EF4-FFF2-40B4-BE49-F238E27FC236}">
                    <a16:creationId xmlns:a16="http://schemas.microsoft.com/office/drawing/2014/main" xmlns="" id="{F2A1A2E7-A6D3-453D-A82A-84D479295C40}"/>
                  </a:ext>
                </a:extLst>
              </p:cNvPr>
              <p:cNvSpPr>
                <a:spLocks noChangeShapeType="1"/>
              </p:cNvSpPr>
              <p:nvPr/>
            </p:nvSpPr>
            <p:spPr bwMode="auto">
              <a:xfrm>
                <a:off x="0" y="0"/>
                <a:ext cx="717166" cy="43578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21" name="直接连接符 37">
                <a:extLst>
                  <a:ext uri="{FF2B5EF4-FFF2-40B4-BE49-F238E27FC236}">
                    <a16:creationId xmlns:a16="http://schemas.microsoft.com/office/drawing/2014/main" xmlns="" id="{2A2C75A9-B3D4-450D-9940-4277933F75F3}"/>
                  </a:ext>
                </a:extLst>
              </p:cNvPr>
              <p:cNvSpPr>
                <a:spLocks noChangeShapeType="1"/>
              </p:cNvSpPr>
              <p:nvPr/>
            </p:nvSpPr>
            <p:spPr bwMode="auto">
              <a:xfrm>
                <a:off x="709546" y="431978"/>
                <a:ext cx="3890537" cy="381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8222" name="Group 38">
              <a:extLst>
                <a:ext uri="{FF2B5EF4-FFF2-40B4-BE49-F238E27FC236}">
                  <a16:creationId xmlns:a16="http://schemas.microsoft.com/office/drawing/2014/main" xmlns="" id="{675FEEF7-5A94-4254-A70B-1DD6A702AF1A}"/>
                </a:ext>
              </a:extLst>
            </p:cNvPr>
            <p:cNvGrpSpPr>
              <a:grpSpLocks/>
            </p:cNvGrpSpPr>
            <p:nvPr/>
          </p:nvGrpSpPr>
          <p:grpSpPr bwMode="auto">
            <a:xfrm>
              <a:off x="3175" y="1482725"/>
              <a:ext cx="4984750" cy="1839913"/>
              <a:chOff x="0" y="0"/>
              <a:chExt cx="6968931" cy="1148414"/>
            </a:xfrm>
          </p:grpSpPr>
          <p:sp>
            <p:nvSpPr>
              <p:cNvPr id="8223" name="直接连接符 39">
                <a:extLst>
                  <a:ext uri="{FF2B5EF4-FFF2-40B4-BE49-F238E27FC236}">
                    <a16:creationId xmlns:a16="http://schemas.microsoft.com/office/drawing/2014/main" xmlns="" id="{DE28EB70-F23C-4DF3-BE06-4CDEA6F5E98E}"/>
                  </a:ext>
                </a:extLst>
              </p:cNvPr>
              <p:cNvSpPr>
                <a:spLocks noChangeShapeType="1"/>
              </p:cNvSpPr>
              <p:nvPr/>
            </p:nvSpPr>
            <p:spPr bwMode="auto">
              <a:xfrm>
                <a:off x="0" y="7467"/>
                <a:ext cx="4552427"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24" name="直接连接符 40">
                <a:extLst>
                  <a:ext uri="{FF2B5EF4-FFF2-40B4-BE49-F238E27FC236}">
                    <a16:creationId xmlns:a16="http://schemas.microsoft.com/office/drawing/2014/main" xmlns="" id="{89E8133C-A371-407E-B2FB-3FFAAD22A69D}"/>
                  </a:ext>
                </a:extLst>
              </p:cNvPr>
              <p:cNvSpPr>
                <a:spLocks noChangeShapeType="1"/>
              </p:cNvSpPr>
              <p:nvPr/>
            </p:nvSpPr>
            <p:spPr bwMode="auto">
              <a:xfrm flipH="1" flipV="1">
                <a:off x="4526441" y="0"/>
                <a:ext cx="2442490" cy="114841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978" name="矩形 41">
              <a:extLst>
                <a:ext uri="{FF2B5EF4-FFF2-40B4-BE49-F238E27FC236}">
                  <a16:creationId xmlns:a16="http://schemas.microsoft.com/office/drawing/2014/main" xmlns="" id="{CFE1BA2C-EB71-4FE8-B5DF-6CD06AF1A21E}"/>
                </a:ext>
              </a:extLst>
            </p:cNvPr>
            <p:cNvSpPr>
              <a:spLocks noChangeArrowheads="1"/>
            </p:cNvSpPr>
            <p:nvPr/>
          </p:nvSpPr>
          <p:spPr bwMode="auto">
            <a:xfrm>
              <a:off x="304190" y="1156357"/>
              <a:ext cx="2652087" cy="68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仙桃：</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“冒充公检法诈骗”</a:t>
              </a:r>
              <a:endParaRPr lang="zh-CN" altLang="en-US" sz="1335"/>
            </a:p>
          </p:txBody>
        </p:sp>
        <p:grpSp>
          <p:nvGrpSpPr>
            <p:cNvPr id="8226" name="Group 42">
              <a:extLst>
                <a:ext uri="{FF2B5EF4-FFF2-40B4-BE49-F238E27FC236}">
                  <a16:creationId xmlns:a16="http://schemas.microsoft.com/office/drawing/2014/main" xmlns="" id="{72C72059-8A25-45AE-99BD-E6D21C2A7F7C}"/>
                </a:ext>
              </a:extLst>
            </p:cNvPr>
            <p:cNvGrpSpPr>
              <a:grpSpLocks/>
            </p:cNvGrpSpPr>
            <p:nvPr/>
          </p:nvGrpSpPr>
          <p:grpSpPr bwMode="auto">
            <a:xfrm>
              <a:off x="85725" y="2079625"/>
              <a:ext cx="3703638" cy="1066800"/>
              <a:chOff x="0" y="0"/>
              <a:chExt cx="4937494" cy="1421442"/>
            </a:xfrm>
          </p:grpSpPr>
          <p:sp>
            <p:nvSpPr>
              <p:cNvPr id="8227" name="直接连接符 43">
                <a:extLst>
                  <a:ext uri="{FF2B5EF4-FFF2-40B4-BE49-F238E27FC236}">
                    <a16:creationId xmlns:a16="http://schemas.microsoft.com/office/drawing/2014/main" xmlns="" id="{62BD9788-8F51-4517-91FD-6A7192B60433}"/>
                  </a:ext>
                </a:extLst>
              </p:cNvPr>
              <p:cNvSpPr>
                <a:spLocks noChangeShapeType="1"/>
              </p:cNvSpPr>
              <p:nvPr/>
            </p:nvSpPr>
            <p:spPr bwMode="auto">
              <a:xfrm>
                <a:off x="3524069" y="0"/>
                <a:ext cx="1413425" cy="142144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28" name="直接连接符 44">
                <a:extLst>
                  <a:ext uri="{FF2B5EF4-FFF2-40B4-BE49-F238E27FC236}">
                    <a16:creationId xmlns:a16="http://schemas.microsoft.com/office/drawing/2014/main" xmlns="" id="{8C720C1B-0239-4CDC-BB7B-3F9B52E895DD}"/>
                  </a:ext>
                </a:extLst>
              </p:cNvPr>
              <p:cNvSpPr>
                <a:spLocks noChangeShapeType="1"/>
              </p:cNvSpPr>
              <p:nvPr/>
            </p:nvSpPr>
            <p:spPr bwMode="auto">
              <a:xfrm>
                <a:off x="0" y="1270"/>
                <a:ext cx="3529149" cy="1"/>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980" name="矩形 47">
              <a:extLst>
                <a:ext uri="{FF2B5EF4-FFF2-40B4-BE49-F238E27FC236}">
                  <a16:creationId xmlns:a16="http://schemas.microsoft.com/office/drawing/2014/main" xmlns="" id="{F03C119D-D447-415C-8AB9-94794E8FBA0C}"/>
                </a:ext>
              </a:extLst>
            </p:cNvPr>
            <p:cNvSpPr>
              <a:spLocks noChangeArrowheads="1"/>
            </p:cNvSpPr>
            <p:nvPr/>
          </p:nvSpPr>
          <p:spPr bwMode="auto">
            <a:xfrm>
              <a:off x="113351" y="1733936"/>
              <a:ext cx="3010158" cy="6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德阳：</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“网上点卡平台洗钱诈骗”</a:t>
              </a:r>
              <a:endParaRPr lang="zh-CN" altLang="en-US" sz="1335"/>
            </a:p>
          </p:txBody>
        </p:sp>
        <p:sp>
          <p:nvSpPr>
            <p:cNvPr id="8230" name="直接连接符 49">
              <a:extLst>
                <a:ext uri="{FF2B5EF4-FFF2-40B4-BE49-F238E27FC236}">
                  <a16:creationId xmlns:a16="http://schemas.microsoft.com/office/drawing/2014/main" xmlns="" id="{5ECCAFF4-863D-40F5-805E-D38191A13006}"/>
                </a:ext>
              </a:extLst>
            </p:cNvPr>
            <p:cNvSpPr>
              <a:spLocks noChangeShapeType="1"/>
            </p:cNvSpPr>
            <p:nvPr/>
          </p:nvSpPr>
          <p:spPr bwMode="auto">
            <a:xfrm flipV="1">
              <a:off x="5489575" y="2955925"/>
              <a:ext cx="638175" cy="312738"/>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31" name="直接连接符 50">
              <a:extLst>
                <a:ext uri="{FF2B5EF4-FFF2-40B4-BE49-F238E27FC236}">
                  <a16:creationId xmlns:a16="http://schemas.microsoft.com/office/drawing/2014/main" xmlns="" id="{FFA4B2F8-ED73-4EAC-B1FB-0E94F13EEA33}"/>
                </a:ext>
              </a:extLst>
            </p:cNvPr>
            <p:cNvSpPr>
              <a:spLocks noChangeShapeType="1"/>
            </p:cNvSpPr>
            <p:nvPr/>
          </p:nvSpPr>
          <p:spPr bwMode="auto">
            <a:xfrm>
              <a:off x="6127750" y="2955925"/>
              <a:ext cx="294163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3" name="矩形 51">
              <a:extLst>
                <a:ext uri="{FF2B5EF4-FFF2-40B4-BE49-F238E27FC236}">
                  <a16:creationId xmlns:a16="http://schemas.microsoft.com/office/drawing/2014/main" xmlns="" id="{A42D36E7-6A69-4F6E-ABE8-69C5951DE307}"/>
                </a:ext>
              </a:extLst>
            </p:cNvPr>
            <p:cNvSpPr>
              <a:spLocks noChangeArrowheads="1"/>
            </p:cNvSpPr>
            <p:nvPr/>
          </p:nvSpPr>
          <p:spPr bwMode="auto">
            <a:xfrm>
              <a:off x="6184819" y="2631694"/>
              <a:ext cx="2650119" cy="68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合肥：</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“推销假文物诈骗”</a:t>
              </a:r>
              <a:endParaRPr lang="zh-CN" altLang="en-US" sz="1335"/>
            </a:p>
          </p:txBody>
        </p:sp>
        <p:grpSp>
          <p:nvGrpSpPr>
            <p:cNvPr id="8233" name="Group 52">
              <a:extLst>
                <a:ext uri="{FF2B5EF4-FFF2-40B4-BE49-F238E27FC236}">
                  <a16:creationId xmlns:a16="http://schemas.microsoft.com/office/drawing/2014/main" xmlns="" id="{D9F2DE33-4F60-40A6-8D4A-163A0D66B1F1}"/>
                </a:ext>
              </a:extLst>
            </p:cNvPr>
            <p:cNvGrpSpPr>
              <a:grpSpLocks/>
            </p:cNvGrpSpPr>
            <p:nvPr/>
          </p:nvGrpSpPr>
          <p:grpSpPr bwMode="auto">
            <a:xfrm>
              <a:off x="6067425" y="1779588"/>
              <a:ext cx="2895600" cy="614362"/>
              <a:chOff x="0" y="0"/>
              <a:chExt cx="3859546" cy="819474"/>
            </a:xfrm>
          </p:grpSpPr>
          <p:sp>
            <p:nvSpPr>
              <p:cNvPr id="8234" name="直接连接符 53">
                <a:extLst>
                  <a:ext uri="{FF2B5EF4-FFF2-40B4-BE49-F238E27FC236}">
                    <a16:creationId xmlns:a16="http://schemas.microsoft.com/office/drawing/2014/main" xmlns="" id="{74CAB696-BE47-413D-BAAF-3A8F8D5E0516}"/>
                  </a:ext>
                </a:extLst>
              </p:cNvPr>
              <p:cNvSpPr>
                <a:spLocks noChangeShapeType="1"/>
              </p:cNvSpPr>
              <p:nvPr/>
            </p:nvSpPr>
            <p:spPr bwMode="auto">
              <a:xfrm flipV="1">
                <a:off x="0" y="0"/>
                <a:ext cx="1214311" cy="819474"/>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35" name="直接连接符 54">
                <a:extLst>
                  <a:ext uri="{FF2B5EF4-FFF2-40B4-BE49-F238E27FC236}">
                    <a16:creationId xmlns:a16="http://schemas.microsoft.com/office/drawing/2014/main" xmlns="" id="{DDE8AD69-2E88-4160-A9D6-4C8D3741DE29}"/>
                  </a:ext>
                </a:extLst>
              </p:cNvPr>
              <p:cNvSpPr>
                <a:spLocks noChangeShapeType="1"/>
              </p:cNvSpPr>
              <p:nvPr/>
            </p:nvSpPr>
            <p:spPr bwMode="auto">
              <a:xfrm>
                <a:off x="1214311" y="1818"/>
                <a:ext cx="2645235" cy="507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0985" name="矩形 56">
              <a:extLst>
                <a:ext uri="{FF2B5EF4-FFF2-40B4-BE49-F238E27FC236}">
                  <a16:creationId xmlns:a16="http://schemas.microsoft.com/office/drawing/2014/main" xmlns="" id="{B2950565-2727-4325-95A8-15D11564DACD}"/>
                </a:ext>
              </a:extLst>
            </p:cNvPr>
            <p:cNvSpPr>
              <a:spLocks noChangeArrowheads="1"/>
            </p:cNvSpPr>
            <p:nvPr/>
          </p:nvSpPr>
          <p:spPr bwMode="auto">
            <a:xfrm>
              <a:off x="6926537" y="1451424"/>
              <a:ext cx="2242863" cy="689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鞍山：</a:t>
              </a:r>
              <a:r>
                <a:rPr lang="zh-CN" altLang="en-US"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“黑广播诈骗”</a:t>
              </a:r>
              <a:endParaRPr lang="zh-CN" altLang="en-US" sz="1335" dirty="0"/>
            </a:p>
          </p:txBody>
        </p:sp>
        <p:sp>
          <p:nvSpPr>
            <p:cNvPr id="8237" name="直接连接符 57">
              <a:extLst>
                <a:ext uri="{FF2B5EF4-FFF2-40B4-BE49-F238E27FC236}">
                  <a16:creationId xmlns:a16="http://schemas.microsoft.com/office/drawing/2014/main" xmlns="" id="{C79D8419-20DF-4312-8A9C-E69035525A41}"/>
                </a:ext>
              </a:extLst>
            </p:cNvPr>
            <p:cNvSpPr>
              <a:spLocks noChangeShapeType="1"/>
            </p:cNvSpPr>
            <p:nvPr/>
          </p:nvSpPr>
          <p:spPr bwMode="auto">
            <a:xfrm flipV="1">
              <a:off x="5133975" y="2555875"/>
              <a:ext cx="692150" cy="5635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38" name="直接连接符 58">
              <a:extLst>
                <a:ext uri="{FF2B5EF4-FFF2-40B4-BE49-F238E27FC236}">
                  <a16:creationId xmlns:a16="http://schemas.microsoft.com/office/drawing/2014/main" xmlns="" id="{23CE6709-F730-49E5-A5F8-A29022B879C9}"/>
                </a:ext>
              </a:extLst>
            </p:cNvPr>
            <p:cNvSpPr>
              <a:spLocks noChangeShapeType="1"/>
            </p:cNvSpPr>
            <p:nvPr/>
          </p:nvSpPr>
          <p:spPr bwMode="auto">
            <a:xfrm flipV="1">
              <a:off x="5826125" y="2541588"/>
              <a:ext cx="3243263" cy="12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8" name="矩形 60">
              <a:extLst>
                <a:ext uri="{FF2B5EF4-FFF2-40B4-BE49-F238E27FC236}">
                  <a16:creationId xmlns:a16="http://schemas.microsoft.com/office/drawing/2014/main" xmlns="" id="{37739403-5A2F-4C2D-B589-90AA89322EF5}"/>
                </a:ext>
              </a:extLst>
            </p:cNvPr>
            <p:cNvSpPr>
              <a:spLocks noChangeArrowheads="1"/>
            </p:cNvSpPr>
            <p:nvPr/>
          </p:nvSpPr>
          <p:spPr bwMode="auto">
            <a:xfrm>
              <a:off x="6536987" y="2217344"/>
              <a:ext cx="2559618" cy="6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上蔡：</a:t>
              </a:r>
              <a:r>
                <a:rPr lang="zh-CN" altLang="en-US" b="1">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“冒充军人采购诈骗”</a:t>
              </a:r>
              <a:endParaRPr lang="zh-CN" altLang="en-US" sz="1335"/>
            </a:p>
          </p:txBody>
        </p:sp>
        <p:sp>
          <p:nvSpPr>
            <p:cNvPr id="40989" name="矩形 61">
              <a:extLst>
                <a:ext uri="{FF2B5EF4-FFF2-40B4-BE49-F238E27FC236}">
                  <a16:creationId xmlns:a16="http://schemas.microsoft.com/office/drawing/2014/main" xmlns="" id="{4187055B-AE7E-4BDD-B95D-56C43D85CE46}"/>
                </a:ext>
              </a:extLst>
            </p:cNvPr>
            <p:cNvSpPr>
              <a:spLocks noChangeArrowheads="1"/>
            </p:cNvSpPr>
            <p:nvPr/>
          </p:nvSpPr>
          <p:spPr bwMode="auto">
            <a:xfrm>
              <a:off x="6289092" y="936625"/>
              <a:ext cx="2242863" cy="6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spAutoFit/>
            </a:bodyPr>
            <a:lstStyle>
              <a:lvl1pPr>
                <a:defRPr sz="1400">
                  <a:solidFill>
                    <a:schemeClr val="tx1"/>
                  </a:solidFill>
                  <a:latin typeface="Arial" panose="020B0604020202020204" pitchFamily="34" charset="0"/>
                  <a:ea typeface="宋体" panose="02010600030101010101" pitchFamily="2" charset="-122"/>
                </a:defRPr>
              </a:lvl1pPr>
              <a:lvl2pPr marL="742950" indent="-285750">
                <a:defRPr sz="1400">
                  <a:solidFill>
                    <a:schemeClr val="tx1"/>
                  </a:solidFill>
                  <a:latin typeface="Arial" panose="020B0604020202020204" pitchFamily="34" charset="0"/>
                  <a:ea typeface="宋体" panose="02010600030101010101" pitchFamily="2" charset="-122"/>
                </a:defRPr>
              </a:lvl2pPr>
              <a:lvl3pPr marL="1143000" indent="-228600">
                <a:defRPr sz="1400">
                  <a:solidFill>
                    <a:schemeClr val="tx1"/>
                  </a:solidFill>
                  <a:latin typeface="Arial" panose="020B0604020202020204" pitchFamily="34" charset="0"/>
                  <a:ea typeface="宋体" panose="02010600030101010101" pitchFamily="2" charset="-122"/>
                </a:defRPr>
              </a:lvl3pPr>
              <a:lvl4pPr marL="1600200" indent="-228600">
                <a:defRPr sz="1400">
                  <a:solidFill>
                    <a:schemeClr val="tx1"/>
                  </a:solidFill>
                  <a:latin typeface="Arial" panose="020B0604020202020204" pitchFamily="34" charset="0"/>
                  <a:ea typeface="宋体" panose="02010600030101010101" pitchFamily="2" charset="-122"/>
                </a:defRPr>
              </a:lvl4pPr>
              <a:lvl5pPr marL="2057400" indent="-228600">
                <a:defRPr sz="14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400">
                  <a:solidFill>
                    <a:schemeClr val="tx1"/>
                  </a:solidFill>
                  <a:latin typeface="Arial" panose="020B0604020202020204" pitchFamily="34" charset="0"/>
                  <a:ea typeface="宋体" panose="02010600030101010101" pitchFamily="2" charset="-122"/>
                </a:defRPr>
              </a:lvl9pPr>
            </a:lstStyle>
            <a:p>
              <a:pPr defTabSz="685800">
                <a:defRPr/>
              </a:pPr>
              <a:r>
                <a:rPr lang="zh-CN" altLang="en-US" b="1" dirty="0">
                  <a:solidFill>
                    <a:srgbClr val="C00000"/>
                  </a:solidFill>
                  <a:latin typeface="微软雅黑" panose="020B0503020204020204" pitchFamily="34" charset="-122"/>
                  <a:ea typeface="微软雅黑" panose="020B0503020204020204" pitchFamily="34" charset="-122"/>
                  <a:sym typeface="Times New Roman" panose="02020603050405020304" pitchFamily="18" charset="0"/>
                </a:rPr>
                <a:t>丰宁：</a:t>
              </a:r>
              <a:r>
                <a:rPr lang="zh-CN" altLang="en-US" b="1" dirty="0">
                  <a:solidFill>
                    <a:srgbClr val="002060"/>
                  </a:solidFill>
                  <a:latin typeface="微软雅黑" panose="020B0503020204020204" pitchFamily="34" charset="-122"/>
                  <a:ea typeface="微软雅黑" panose="020B0503020204020204" pitchFamily="34" charset="-122"/>
                  <a:sym typeface="Times New Roman" panose="02020603050405020304" pitchFamily="18" charset="0"/>
                </a:rPr>
                <a:t>“黑社会恐吓诈骗”</a:t>
              </a:r>
              <a:endParaRPr lang="zh-CN" altLang="en-US" sz="1335" dirty="0"/>
            </a:p>
          </p:txBody>
        </p:sp>
      </p:grpSp>
      <p:grpSp>
        <p:nvGrpSpPr>
          <p:cNvPr id="8241" name="Group 10">
            <a:extLst>
              <a:ext uri="{FF2B5EF4-FFF2-40B4-BE49-F238E27FC236}">
                <a16:creationId xmlns:a16="http://schemas.microsoft.com/office/drawing/2014/main" xmlns="" id="{451734FD-97C9-4335-ACEE-70BBCE3BE53A}"/>
              </a:ext>
            </a:extLst>
          </p:cNvPr>
          <p:cNvGrpSpPr>
            <a:grpSpLocks/>
          </p:cNvGrpSpPr>
          <p:nvPr/>
        </p:nvGrpSpPr>
        <p:grpSpPr bwMode="auto">
          <a:xfrm>
            <a:off x="476250" y="960879"/>
            <a:ext cx="8191500" cy="2927741"/>
            <a:chOff x="0" y="0"/>
            <a:chExt cx="3693746" cy="6196604"/>
          </a:xfrm>
        </p:grpSpPr>
        <p:grpSp>
          <p:nvGrpSpPr>
            <p:cNvPr id="8242" name="Group 11">
              <a:extLst>
                <a:ext uri="{FF2B5EF4-FFF2-40B4-BE49-F238E27FC236}">
                  <a16:creationId xmlns:a16="http://schemas.microsoft.com/office/drawing/2014/main" xmlns="" id="{BD14D082-FF32-44E7-99F7-1E227B11E09B}"/>
                </a:ext>
              </a:extLst>
            </p:cNvPr>
            <p:cNvGrpSpPr>
              <a:grpSpLocks/>
            </p:cNvGrpSpPr>
            <p:nvPr/>
          </p:nvGrpSpPr>
          <p:grpSpPr bwMode="auto">
            <a:xfrm>
              <a:off x="0" y="0"/>
              <a:ext cx="3693746" cy="4142210"/>
              <a:chOff x="-5" y="0"/>
              <a:chExt cx="24094870" cy="3984021"/>
            </a:xfrm>
          </p:grpSpPr>
          <p:sp>
            <p:nvSpPr>
              <p:cNvPr id="8243" name="Freeform 11">
                <a:extLst>
                  <a:ext uri="{FF2B5EF4-FFF2-40B4-BE49-F238E27FC236}">
                    <a16:creationId xmlns:a16="http://schemas.microsoft.com/office/drawing/2014/main" xmlns="" id="{31B9F4FF-F033-460D-A1AB-8C61FD807F42}"/>
                  </a:ext>
                </a:extLst>
              </p:cNvPr>
              <p:cNvSpPr>
                <a:spLocks noEditPoints="1" noChangeArrowheads="1"/>
              </p:cNvSpPr>
              <p:nvPr/>
            </p:nvSpPr>
            <p:spPr bwMode="auto">
              <a:xfrm>
                <a:off x="-5" y="0"/>
                <a:ext cx="24094870" cy="3984021"/>
              </a:xfrm>
              <a:prstGeom prst="roundRect">
                <a:avLst>
                  <a:gd name="adj" fmla="val 3162"/>
                </a:avLst>
              </a:prstGeom>
              <a:noFill/>
              <a:ln w="19050">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91422" tIns="45711" rIns="91422" bIns="45711"/>
              <a:lstStyle/>
              <a:p>
                <a:endParaRPr lang="zh-CN" altLang="zh-CN" sz="2400" dirty="0">
                  <a:latin typeface="Abadi" panose="020B0604020104020204" pitchFamily="34" charset="0"/>
                  <a:ea typeface="方正正中黑简体" charset="-122"/>
                  <a:sym typeface="方正正中黑简体" charset="-122"/>
                </a:endParaRPr>
              </a:p>
            </p:txBody>
          </p:sp>
          <p:sp>
            <p:nvSpPr>
              <p:cNvPr id="8244" name="Freeform 12">
                <a:extLst>
                  <a:ext uri="{FF2B5EF4-FFF2-40B4-BE49-F238E27FC236}">
                    <a16:creationId xmlns:a16="http://schemas.microsoft.com/office/drawing/2014/main" xmlns="" id="{C649789A-A8AB-4E83-BF78-5C0AEE793983}"/>
                  </a:ext>
                </a:extLst>
              </p:cNvPr>
              <p:cNvSpPr>
                <a:spLocks noChangeArrowheads="1"/>
              </p:cNvSpPr>
              <p:nvPr/>
            </p:nvSpPr>
            <p:spPr bwMode="auto">
              <a:xfrm>
                <a:off x="178848" y="32658"/>
                <a:ext cx="23702244" cy="3903649"/>
              </a:xfrm>
              <a:prstGeom prst="roundRect">
                <a:avLst>
                  <a:gd name="adj" fmla="val 3296"/>
                </a:avLst>
              </a:prstGeom>
              <a:solidFill>
                <a:srgbClr val="165799">
                  <a:alpha val="58037"/>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b"/>
              <a:lstStyle/>
              <a:p>
                <a:pPr algn="ctr"/>
                <a:endParaRPr lang="zh-CN" altLang="zh-CN" sz="2400" dirty="0">
                  <a:solidFill>
                    <a:srgbClr val="FFFFFF"/>
                  </a:solidFill>
                  <a:latin typeface="Abadi" panose="020B0604020104020204" pitchFamily="34" charset="0"/>
                  <a:ea typeface="方正正中黑简体" charset="-122"/>
                  <a:sym typeface="方正正中黑简体" charset="-122"/>
                </a:endParaRPr>
              </a:p>
            </p:txBody>
          </p:sp>
        </p:grpSp>
        <p:sp>
          <p:nvSpPr>
            <p:cNvPr id="8245" name="矩形 16">
              <a:extLst>
                <a:ext uri="{FF2B5EF4-FFF2-40B4-BE49-F238E27FC236}">
                  <a16:creationId xmlns:a16="http://schemas.microsoft.com/office/drawing/2014/main" xmlns="" id="{EB574714-5212-4E7C-89BD-86251B9182AD}"/>
                </a:ext>
              </a:extLst>
            </p:cNvPr>
            <p:cNvSpPr>
              <a:spLocks noChangeArrowheads="1"/>
            </p:cNvSpPr>
            <p:nvPr/>
          </p:nvSpPr>
          <p:spPr bwMode="auto">
            <a:xfrm>
              <a:off x="88792" y="138460"/>
              <a:ext cx="3436249" cy="605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en-US" altLang="en-US" sz="2400" b="1" dirty="0">
                  <a:solidFill>
                    <a:schemeClr val="bg1"/>
                  </a:solidFill>
                  <a:latin typeface="微软雅黑" panose="020B0503020204020204" pitchFamily="34" charset="-122"/>
                </a:rPr>
                <a:t>经过二十多年的发展，此类犯罪方法逐渐被大陆不法分子吸收掌握，纷纷效仿，诈骗类型不断升级变种，套路不断翻新，逐步形成了带有明显区域特征的职业犯罪群体。</a:t>
              </a:r>
              <a:endParaRPr lang="zh-CN" altLang="en-US" sz="2400" b="1" dirty="0">
                <a:solidFill>
                  <a:schemeClr val="bg1"/>
                </a:solidFill>
                <a:latin typeface="微软雅黑" panose="020B0503020204020204" pitchFamily="34" charset="-122"/>
              </a:endParaRPr>
            </a:p>
            <a:p>
              <a:pPr algn="just">
                <a:lnSpc>
                  <a:spcPct val="150000"/>
                </a:lnSpc>
              </a:pPr>
              <a:endParaRPr lang="zh-CN" altLang="en-US" sz="2400" dirty="0">
                <a:solidFill>
                  <a:schemeClr val="bg1"/>
                </a:solidFill>
                <a:ea typeface="宋体" panose="02010600030101010101" pitchFamily="2" charset="-122"/>
              </a:endParaRPr>
            </a:p>
          </p:txBody>
        </p:sp>
      </p:grpSp>
      <p:sp>
        <p:nvSpPr>
          <p:cNvPr id="3" name="矩形 2">
            <a:extLst>
              <a:ext uri="{FF2B5EF4-FFF2-40B4-BE49-F238E27FC236}">
                <a16:creationId xmlns:a16="http://schemas.microsoft.com/office/drawing/2014/main" xmlns="" id="{E7EBC4A6-AEF3-45E3-854F-A53B9E55A213}"/>
              </a:ext>
            </a:extLst>
          </p:cNvPr>
          <p:cNvSpPr/>
          <p:nvPr/>
        </p:nvSpPr>
        <p:spPr>
          <a:xfrm>
            <a:off x="6732985" y="2560638"/>
            <a:ext cx="2257425" cy="4397358"/>
          </a:xfrm>
          <a:prstGeom prst="rect">
            <a:avLst/>
          </a:prstGeom>
        </p:spPr>
        <p:style>
          <a:lnRef idx="3">
            <a:schemeClr val="lt1"/>
          </a:lnRef>
          <a:fillRef idx="1">
            <a:schemeClr val="accent1"/>
          </a:fillRef>
          <a:effectRef idx="1">
            <a:schemeClr val="accent1"/>
          </a:effectRef>
          <a:fontRef idx="minor">
            <a:schemeClr val="lt1"/>
          </a:fontRef>
        </p:style>
        <p:txBody>
          <a:bodyPr>
            <a:spAutoFit/>
          </a:bodyPr>
          <a:lstStyle/>
          <a:p>
            <a:pPr defTabSz="685800" eaLnBrk="0" hangingPunct="0">
              <a:defRPr/>
            </a:pPr>
            <a:r>
              <a:rPr lang="zh-CN" altLang="en-US" sz="1865" b="1" dirty="0">
                <a:latin typeface="楷体" panose="02010609060101010101" pitchFamily="49" charset="-122"/>
                <a:ea typeface="楷体" panose="02010609060101010101" pitchFamily="49" charset="-122"/>
              </a:rPr>
              <a:t> 国务院挂牌全国重点地区</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1</a:t>
            </a:r>
            <a:r>
              <a:rPr lang="zh-CN" altLang="en-US" sz="1865" dirty="0">
                <a:latin typeface="楷体" panose="02010609060101010101" pitchFamily="49" charset="-122"/>
                <a:ea typeface="楷体" panose="02010609060101010101" pitchFamily="49" charset="-122"/>
              </a:rPr>
              <a:t>、福建安溪县</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2</a:t>
            </a:r>
            <a:r>
              <a:rPr lang="zh-CN" altLang="en-US" sz="1865" dirty="0">
                <a:latin typeface="楷体" panose="02010609060101010101" pitchFamily="49" charset="-122"/>
                <a:ea typeface="楷体" panose="02010609060101010101" pitchFamily="49" charset="-122"/>
              </a:rPr>
              <a:t>、福建南靖县</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3</a:t>
            </a:r>
            <a:r>
              <a:rPr lang="zh-CN" altLang="en-US" sz="1865" dirty="0">
                <a:latin typeface="楷体" panose="02010609060101010101" pitchFamily="49" charset="-122"/>
                <a:ea typeface="楷体" panose="02010609060101010101" pitchFamily="49" charset="-122"/>
              </a:rPr>
              <a:t>、湖北孝昌县</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4</a:t>
            </a:r>
            <a:r>
              <a:rPr lang="zh-CN" altLang="en-US" sz="1865" dirty="0">
                <a:latin typeface="楷体" panose="02010609060101010101" pitchFamily="49" charset="-122"/>
                <a:ea typeface="楷体" panose="02010609060101010101" pitchFamily="49" charset="-122"/>
              </a:rPr>
              <a:t>、广东饶平县</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5</a:t>
            </a:r>
            <a:r>
              <a:rPr lang="zh-CN" altLang="en-US" sz="1865" dirty="0">
                <a:latin typeface="楷体" panose="02010609060101010101" pitchFamily="49" charset="-122"/>
                <a:ea typeface="楷体" panose="02010609060101010101" pitchFamily="49" charset="-122"/>
              </a:rPr>
              <a:t>、广西陆川县</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6</a:t>
            </a:r>
            <a:r>
              <a:rPr lang="zh-CN" altLang="en-US" sz="1865" dirty="0">
                <a:latin typeface="楷体" panose="02010609060101010101" pitchFamily="49" charset="-122"/>
                <a:ea typeface="楷体" panose="02010609060101010101" pitchFamily="49" charset="-122"/>
              </a:rPr>
              <a:t>、海南东方市</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7</a:t>
            </a:r>
            <a:r>
              <a:rPr lang="zh-CN" altLang="en-US" sz="1865" dirty="0">
                <a:latin typeface="楷体" panose="02010609060101010101" pitchFamily="49" charset="-122"/>
                <a:ea typeface="楷体" panose="02010609060101010101" pitchFamily="49" charset="-122"/>
              </a:rPr>
              <a:t>、辽宁鞍山市</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8</a:t>
            </a:r>
            <a:r>
              <a:rPr lang="zh-CN" altLang="en-US" sz="1865" dirty="0">
                <a:latin typeface="楷体" panose="02010609060101010101" pitchFamily="49" charset="-122"/>
                <a:ea typeface="楷体" panose="02010609060101010101" pitchFamily="49" charset="-122"/>
              </a:rPr>
              <a:t>、河南上蔡县</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9</a:t>
            </a:r>
            <a:r>
              <a:rPr lang="zh-CN" altLang="en-US" sz="1865" dirty="0">
                <a:latin typeface="楷体" panose="02010609060101010101" pitchFamily="49" charset="-122"/>
                <a:ea typeface="楷体" panose="02010609060101010101" pitchFamily="49" charset="-122"/>
              </a:rPr>
              <a:t>、湖北仙桃市</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10</a:t>
            </a:r>
            <a:r>
              <a:rPr lang="zh-CN" altLang="en-US" sz="1865" dirty="0">
                <a:latin typeface="楷体" panose="02010609060101010101" pitchFamily="49" charset="-122"/>
                <a:ea typeface="楷体" panose="02010609060101010101" pitchFamily="49" charset="-122"/>
              </a:rPr>
              <a:t>、湖南双峰县</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11</a:t>
            </a:r>
            <a:r>
              <a:rPr lang="zh-CN" altLang="en-US" sz="1865" dirty="0">
                <a:latin typeface="楷体" panose="02010609060101010101" pitchFamily="49" charset="-122"/>
                <a:ea typeface="楷体" panose="02010609060101010101" pitchFamily="49" charset="-122"/>
              </a:rPr>
              <a:t>、广西宾阳县</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12</a:t>
            </a:r>
            <a:r>
              <a:rPr lang="zh-CN" altLang="en-US" sz="1865" dirty="0">
                <a:latin typeface="楷体" panose="02010609060101010101" pitchFamily="49" charset="-122"/>
                <a:ea typeface="楷体" panose="02010609060101010101" pitchFamily="49" charset="-122"/>
              </a:rPr>
              <a:t>、海南儋州市</a:t>
            </a:r>
            <a:endParaRPr lang="en-US" altLang="zh-CN" sz="1865" dirty="0">
              <a:latin typeface="楷体" panose="02010609060101010101" pitchFamily="49" charset="-122"/>
              <a:ea typeface="楷体" panose="02010609060101010101" pitchFamily="49" charset="-122"/>
            </a:endParaRPr>
          </a:p>
          <a:p>
            <a:pPr defTabSz="685800" eaLnBrk="0" hangingPunct="0">
              <a:defRPr/>
            </a:pPr>
            <a:r>
              <a:rPr lang="en-US" altLang="zh-CN" sz="1865" dirty="0">
                <a:latin typeface="楷体" panose="02010609060101010101" pitchFamily="49" charset="-122"/>
                <a:ea typeface="楷体" panose="02010609060101010101" pitchFamily="49" charset="-122"/>
              </a:rPr>
              <a:t>13</a:t>
            </a:r>
            <a:r>
              <a:rPr lang="zh-CN" altLang="en-US" sz="1865" dirty="0">
                <a:latin typeface="楷体" panose="02010609060101010101" pitchFamily="49" charset="-122"/>
                <a:ea typeface="楷体" panose="02010609060101010101" pitchFamily="49" charset="-122"/>
              </a:rPr>
              <a:t>、四川德阳市</a:t>
            </a:r>
          </a:p>
        </p:txBody>
      </p:sp>
      <p:sp>
        <p:nvSpPr>
          <p:cNvPr id="21559" name="矩形 41">
            <a:extLst>
              <a:ext uri="{FF2B5EF4-FFF2-40B4-BE49-F238E27FC236}">
                <a16:creationId xmlns:a16="http://schemas.microsoft.com/office/drawing/2014/main" xmlns="" id="{DE45EA60-163C-452E-9F14-963C8B1CF5E3}"/>
              </a:ext>
            </a:extLst>
          </p:cNvPr>
          <p:cNvSpPr/>
          <p:nvPr/>
        </p:nvSpPr>
        <p:spPr>
          <a:xfrm>
            <a:off x="917973" y="255589"/>
            <a:ext cx="7976645" cy="625534"/>
          </a:xfrm>
          <a:prstGeom prst="rect">
            <a:avLst/>
          </a:prstGeom>
          <a:noFill/>
          <a:ln w="9525">
            <a:noFill/>
          </a:ln>
        </p:spPr>
        <p:txBody>
          <a:bodyPr wrap="square" lIns="91418" tIns="45709" rIns="91418" bIns="45709">
            <a:spAutoFit/>
          </a:bodyPr>
          <a:lstStyle/>
          <a:p>
            <a:pPr fontAlgn="auto"/>
            <a:r>
              <a:rPr lang="zh-CN" altLang="en-US" sz="3465" b="1" noProof="1">
                <a:solidFill>
                  <a:srgbClr val="18478F"/>
                </a:solidFill>
                <a:latin typeface="微软雅黑" panose="020B0503020204020204" pitchFamily="34" charset="-122"/>
                <a:sym typeface="Open Sans" pitchFamily="34" charset="0"/>
              </a:rPr>
              <a:t>第二阶段： “大陆系“地域性职业诈骗</a:t>
            </a:r>
            <a:endParaRPr lang="zh-CN" altLang="en-US" sz="3465" b="1" noProof="1">
              <a:solidFill>
                <a:srgbClr val="18478F"/>
              </a:solidFill>
              <a:latin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3">
            <a:extLst>
              <a:ext uri="{FF2B5EF4-FFF2-40B4-BE49-F238E27FC236}">
                <a16:creationId xmlns:a16="http://schemas.microsoft.com/office/drawing/2014/main" xmlns="" id="{9AF0EB8A-6F17-4D08-8798-A0E832D42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155" t="15338"/>
          <a:stretch>
            <a:fillRect/>
          </a:stretch>
        </p:blipFill>
        <p:spPr bwMode="auto">
          <a:xfrm>
            <a:off x="608410" y="1260476"/>
            <a:ext cx="7427119"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2" name="Group 3">
            <a:extLst>
              <a:ext uri="{FF2B5EF4-FFF2-40B4-BE49-F238E27FC236}">
                <a16:creationId xmlns:a16="http://schemas.microsoft.com/office/drawing/2014/main" xmlns="" id="{54446278-67C0-43D9-9A1E-771A6E0481B5}"/>
              </a:ext>
            </a:extLst>
          </p:cNvPr>
          <p:cNvGrpSpPr>
            <a:grpSpLocks/>
          </p:cNvGrpSpPr>
          <p:nvPr/>
        </p:nvGrpSpPr>
        <p:grpSpPr bwMode="auto">
          <a:xfrm>
            <a:off x="702469" y="3303589"/>
            <a:ext cx="5104709" cy="3451265"/>
            <a:chOff x="0" y="0"/>
            <a:chExt cx="3754671" cy="2985521"/>
          </a:xfrm>
        </p:grpSpPr>
        <p:grpSp>
          <p:nvGrpSpPr>
            <p:cNvPr id="10243" name="Group 4">
              <a:extLst>
                <a:ext uri="{FF2B5EF4-FFF2-40B4-BE49-F238E27FC236}">
                  <a16:creationId xmlns:a16="http://schemas.microsoft.com/office/drawing/2014/main" xmlns="" id="{E1D3672A-F4C6-43FA-9C92-7C02A04D7618}"/>
                </a:ext>
              </a:extLst>
            </p:cNvPr>
            <p:cNvGrpSpPr>
              <a:grpSpLocks/>
            </p:cNvGrpSpPr>
            <p:nvPr/>
          </p:nvGrpSpPr>
          <p:grpSpPr bwMode="auto">
            <a:xfrm>
              <a:off x="0" y="0"/>
              <a:ext cx="3746182" cy="2473777"/>
              <a:chOff x="0" y="0"/>
              <a:chExt cx="24436917" cy="2379305"/>
            </a:xfrm>
          </p:grpSpPr>
          <p:sp>
            <p:nvSpPr>
              <p:cNvPr id="10244" name="Freeform 11">
                <a:extLst>
                  <a:ext uri="{FF2B5EF4-FFF2-40B4-BE49-F238E27FC236}">
                    <a16:creationId xmlns:a16="http://schemas.microsoft.com/office/drawing/2014/main" xmlns="" id="{05E75E73-6FB3-4D5C-B92B-37ED86E915CA}"/>
                  </a:ext>
                </a:extLst>
              </p:cNvPr>
              <p:cNvSpPr>
                <a:spLocks noEditPoints="1" noChangeArrowheads="1"/>
              </p:cNvSpPr>
              <p:nvPr/>
            </p:nvSpPr>
            <p:spPr bwMode="auto">
              <a:xfrm>
                <a:off x="0" y="0"/>
                <a:ext cx="24436917" cy="2379305"/>
              </a:xfrm>
              <a:prstGeom prst="roundRect">
                <a:avLst>
                  <a:gd name="adj" fmla="val 3162"/>
                </a:avLst>
              </a:prstGeom>
              <a:noFill/>
              <a:ln w="19050">
                <a:solidFill>
                  <a:srgbClr val="0070C0"/>
                </a:solidFill>
                <a:round/>
                <a:headEnd/>
                <a:tailEnd/>
              </a:ln>
              <a:extLst>
                <a:ext uri="{909E8E84-426E-40DD-AFC4-6F175D3DCCD1}">
                  <a14:hiddenFill xmlns:a14="http://schemas.microsoft.com/office/drawing/2010/main">
                    <a:solidFill>
                      <a:srgbClr val="FFFFFF"/>
                    </a:solidFill>
                  </a14:hiddenFill>
                </a:ext>
              </a:extLst>
            </p:spPr>
            <p:txBody>
              <a:bodyPr lIns="91422" tIns="45711" rIns="91422" bIns="45711"/>
              <a:lstStyle/>
              <a:p>
                <a:endParaRPr lang="zh-CN" altLang="zh-CN" sz="2000" dirty="0">
                  <a:latin typeface="Abadi" panose="020B0604020104020204" pitchFamily="34" charset="0"/>
                  <a:ea typeface="方正正中黑简体" charset="-122"/>
                  <a:sym typeface="方正正中黑简体" charset="-122"/>
                </a:endParaRPr>
              </a:p>
            </p:txBody>
          </p:sp>
          <p:sp>
            <p:nvSpPr>
              <p:cNvPr id="10245" name="Freeform 12">
                <a:extLst>
                  <a:ext uri="{FF2B5EF4-FFF2-40B4-BE49-F238E27FC236}">
                    <a16:creationId xmlns:a16="http://schemas.microsoft.com/office/drawing/2014/main" xmlns="" id="{D04401D8-1FF2-49C5-80BF-E3F59E012B0F}"/>
                  </a:ext>
                </a:extLst>
              </p:cNvPr>
              <p:cNvSpPr>
                <a:spLocks noChangeArrowheads="1"/>
              </p:cNvSpPr>
              <p:nvPr/>
            </p:nvSpPr>
            <p:spPr bwMode="auto">
              <a:xfrm>
                <a:off x="178840" y="32658"/>
                <a:ext cx="23984311" cy="2310764"/>
              </a:xfrm>
              <a:prstGeom prst="roundRect">
                <a:avLst>
                  <a:gd name="adj" fmla="val 3296"/>
                </a:avLst>
              </a:prstGeom>
              <a:solidFill>
                <a:srgbClr val="165799">
                  <a:alpha val="58037"/>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b"/>
              <a:lstStyle/>
              <a:p>
                <a:pPr algn="ctr"/>
                <a:endParaRPr lang="zh-CN" altLang="zh-CN" sz="2000" dirty="0">
                  <a:solidFill>
                    <a:srgbClr val="FFFFFF"/>
                  </a:solidFill>
                  <a:latin typeface="Abadi" panose="020B0604020104020204" pitchFamily="34" charset="0"/>
                  <a:ea typeface="方正正中黑简体" charset="-122"/>
                  <a:sym typeface="方正正中黑简体" charset="-122"/>
                </a:endParaRPr>
              </a:p>
            </p:txBody>
          </p:sp>
        </p:grpSp>
        <p:sp>
          <p:nvSpPr>
            <p:cNvPr id="10246" name="矩形 6">
              <a:extLst>
                <a:ext uri="{FF2B5EF4-FFF2-40B4-BE49-F238E27FC236}">
                  <a16:creationId xmlns:a16="http://schemas.microsoft.com/office/drawing/2014/main" xmlns="" id="{633996C2-28D7-4A3A-92A8-E087988C279C}"/>
                </a:ext>
              </a:extLst>
            </p:cNvPr>
            <p:cNvSpPr>
              <a:spLocks noChangeArrowheads="1"/>
            </p:cNvSpPr>
            <p:nvPr/>
          </p:nvSpPr>
          <p:spPr bwMode="auto">
            <a:xfrm>
              <a:off x="11765" y="110102"/>
              <a:ext cx="3742906" cy="287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en-US" altLang="zh-CN" sz="2000" dirty="0">
                  <a:solidFill>
                    <a:srgbClr val="FFFFFF"/>
                  </a:solidFill>
                  <a:latin typeface="微软雅黑" panose="020B0503020204020204" pitchFamily="34" charset="-122"/>
                  <a:sym typeface="Times New Roman" panose="02020603050405020304" pitchFamily="18" charset="0"/>
                </a:rPr>
                <a:t>2009</a:t>
              </a:r>
              <a:r>
                <a:rPr lang="zh-CN" altLang="en-US" sz="2000" dirty="0">
                  <a:solidFill>
                    <a:srgbClr val="FFFFFF"/>
                  </a:solidFill>
                  <a:latin typeface="微软雅黑" panose="020B0503020204020204" pitchFamily="34" charset="-122"/>
                  <a:sym typeface="Times New Roman" panose="02020603050405020304" pitchFamily="18" charset="0"/>
                </a:rPr>
                <a:t>年开始电信网络诈骗集团陆续转移至东南亚的柬埔寨、印尼、马来西亚、泰国、菲律宾、越南、老挝等国。</a:t>
              </a:r>
              <a:r>
                <a:rPr lang="en-US" altLang="zh-CN" sz="2000" dirty="0">
                  <a:solidFill>
                    <a:srgbClr val="FFFFFF"/>
                  </a:solidFill>
                  <a:latin typeface="微软雅黑" panose="020B0503020204020204" pitchFamily="34" charset="-122"/>
                  <a:sym typeface="Times New Roman" panose="02020603050405020304" pitchFamily="18" charset="0"/>
                </a:rPr>
                <a:t>2013</a:t>
              </a:r>
              <a:r>
                <a:rPr lang="zh-CN" altLang="en-US" sz="2000" dirty="0">
                  <a:solidFill>
                    <a:srgbClr val="FFFFFF"/>
                  </a:solidFill>
                  <a:latin typeface="微软雅黑" panose="020B0503020204020204" pitchFamily="34" charset="-122"/>
                  <a:sym typeface="Times New Roman" panose="02020603050405020304" pitchFamily="18" charset="0"/>
                </a:rPr>
                <a:t>年开始，犯罪集团逐渐将犯罪窝点向非洲、欧洲、非洲、大洋洲、美洲等各个国家转移</a:t>
              </a:r>
              <a:endParaRPr lang="zh-CN" altLang="en-US" sz="2000" dirty="0">
                <a:ea typeface="宋体" panose="02010600030101010101" pitchFamily="2" charset="-122"/>
              </a:endParaRPr>
            </a:p>
            <a:p>
              <a:pPr algn="just">
                <a:lnSpc>
                  <a:spcPct val="150000"/>
                </a:lnSpc>
              </a:pPr>
              <a:endParaRPr lang="zh-CN" altLang="en-US" sz="2000" dirty="0">
                <a:ea typeface="宋体" panose="02010600030101010101" pitchFamily="2" charset="-122"/>
              </a:endParaRPr>
            </a:p>
            <a:p>
              <a:pPr algn="just">
                <a:lnSpc>
                  <a:spcPct val="150000"/>
                </a:lnSpc>
              </a:pPr>
              <a:endParaRPr lang="zh-CN" altLang="en-US" sz="2000" dirty="0">
                <a:solidFill>
                  <a:schemeClr val="bg1"/>
                </a:solidFill>
                <a:ea typeface="宋体" panose="02010600030101010101" pitchFamily="2" charset="-122"/>
              </a:endParaRPr>
            </a:p>
          </p:txBody>
        </p:sp>
      </p:grpSp>
      <p:sp>
        <p:nvSpPr>
          <p:cNvPr id="67592" name="Freeform 497">
            <a:extLst>
              <a:ext uri="{FF2B5EF4-FFF2-40B4-BE49-F238E27FC236}">
                <a16:creationId xmlns:a16="http://schemas.microsoft.com/office/drawing/2014/main" xmlns="" id="{3591E95F-D6F1-4B6B-95C7-05C4C8F7C4A2}"/>
              </a:ext>
            </a:extLst>
          </p:cNvPr>
          <p:cNvSpPr>
            <a:spLocks noChangeAspect="1" noEditPoints="1" noChangeArrowheads="1"/>
          </p:cNvSpPr>
          <p:nvPr/>
        </p:nvSpPr>
        <p:spPr bwMode="auto">
          <a:xfrm>
            <a:off x="4263629" y="2554289"/>
            <a:ext cx="205978" cy="344487"/>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7593" name="Freeform 497">
            <a:extLst>
              <a:ext uri="{FF2B5EF4-FFF2-40B4-BE49-F238E27FC236}">
                <a16:creationId xmlns:a16="http://schemas.microsoft.com/office/drawing/2014/main" xmlns="" id="{F0B4E597-3C45-4AD8-BF34-DE9B0D5F0399}"/>
              </a:ext>
            </a:extLst>
          </p:cNvPr>
          <p:cNvSpPr>
            <a:spLocks noChangeAspect="1" noEditPoints="1" noChangeArrowheads="1"/>
          </p:cNvSpPr>
          <p:nvPr/>
        </p:nvSpPr>
        <p:spPr bwMode="auto">
          <a:xfrm>
            <a:off x="4700588" y="5772150"/>
            <a:ext cx="207169" cy="344488"/>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7594" name="Freeform 497">
            <a:extLst>
              <a:ext uri="{FF2B5EF4-FFF2-40B4-BE49-F238E27FC236}">
                <a16:creationId xmlns:a16="http://schemas.microsoft.com/office/drawing/2014/main" xmlns="" id="{2B8E0925-4938-4C83-8BFF-D48863495360}"/>
              </a:ext>
            </a:extLst>
          </p:cNvPr>
          <p:cNvSpPr>
            <a:spLocks noChangeAspect="1" noEditPoints="1" noChangeArrowheads="1"/>
          </p:cNvSpPr>
          <p:nvPr/>
        </p:nvSpPr>
        <p:spPr bwMode="auto">
          <a:xfrm>
            <a:off x="7260432" y="4073525"/>
            <a:ext cx="208360" cy="344488"/>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7595" name="Freeform 497">
            <a:extLst>
              <a:ext uri="{FF2B5EF4-FFF2-40B4-BE49-F238E27FC236}">
                <a16:creationId xmlns:a16="http://schemas.microsoft.com/office/drawing/2014/main" xmlns="" id="{6DB5A233-ED15-4AC0-A8D6-610783EC0C85}"/>
              </a:ext>
            </a:extLst>
          </p:cNvPr>
          <p:cNvSpPr>
            <a:spLocks noChangeAspect="1" noEditPoints="1" noChangeArrowheads="1"/>
          </p:cNvSpPr>
          <p:nvPr/>
        </p:nvSpPr>
        <p:spPr bwMode="auto">
          <a:xfrm>
            <a:off x="8711804" y="5338764"/>
            <a:ext cx="205978" cy="344487"/>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7596" name="Freeform 497">
            <a:extLst>
              <a:ext uri="{FF2B5EF4-FFF2-40B4-BE49-F238E27FC236}">
                <a16:creationId xmlns:a16="http://schemas.microsoft.com/office/drawing/2014/main" xmlns="" id="{14AF3414-0C4B-4CCA-B87C-A84745C2422C}"/>
              </a:ext>
            </a:extLst>
          </p:cNvPr>
          <p:cNvSpPr>
            <a:spLocks noChangeAspect="1" noEditPoints="1" noChangeArrowheads="1"/>
          </p:cNvSpPr>
          <p:nvPr/>
        </p:nvSpPr>
        <p:spPr bwMode="auto">
          <a:xfrm>
            <a:off x="1184672" y="1466850"/>
            <a:ext cx="208359" cy="344488"/>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grpSp>
        <p:nvGrpSpPr>
          <p:cNvPr id="67597" name="Group 13">
            <a:extLst>
              <a:ext uri="{FF2B5EF4-FFF2-40B4-BE49-F238E27FC236}">
                <a16:creationId xmlns:a16="http://schemas.microsoft.com/office/drawing/2014/main" xmlns="" id="{783CE1BC-7E34-4909-8D46-13110CD5902A}"/>
              </a:ext>
            </a:extLst>
          </p:cNvPr>
          <p:cNvGrpSpPr>
            <a:grpSpLocks/>
          </p:cNvGrpSpPr>
          <p:nvPr/>
        </p:nvGrpSpPr>
        <p:grpSpPr bwMode="auto">
          <a:xfrm>
            <a:off x="1369219" y="1638300"/>
            <a:ext cx="7473554" cy="4457700"/>
            <a:chOff x="0" y="0"/>
            <a:chExt cx="7477469" cy="3345329"/>
          </a:xfrm>
        </p:grpSpPr>
        <p:sp>
          <p:nvSpPr>
            <p:cNvPr id="10253" name="任意多边形 16">
              <a:extLst>
                <a:ext uri="{FF2B5EF4-FFF2-40B4-BE49-F238E27FC236}">
                  <a16:creationId xmlns:a16="http://schemas.microsoft.com/office/drawing/2014/main" xmlns="" id="{7A30DB12-650F-49F1-86CB-FB8B4302540A}"/>
                </a:ext>
              </a:extLst>
            </p:cNvPr>
            <p:cNvSpPr>
              <a:spLocks noChangeArrowheads="1"/>
            </p:cNvSpPr>
            <p:nvPr/>
          </p:nvSpPr>
          <p:spPr bwMode="auto">
            <a:xfrm>
              <a:off x="0" y="0"/>
              <a:ext cx="2999232" cy="929030"/>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4" name="任意多边形 17">
              <a:extLst>
                <a:ext uri="{FF2B5EF4-FFF2-40B4-BE49-F238E27FC236}">
                  <a16:creationId xmlns:a16="http://schemas.microsoft.com/office/drawing/2014/main" xmlns="" id="{5771E134-8DD0-4124-8DBA-B69FDD3E0AC1}"/>
                </a:ext>
              </a:extLst>
            </p:cNvPr>
            <p:cNvSpPr>
              <a:spLocks noChangeArrowheads="1"/>
            </p:cNvSpPr>
            <p:nvPr/>
          </p:nvSpPr>
          <p:spPr bwMode="auto">
            <a:xfrm>
              <a:off x="2984602" y="936345"/>
              <a:ext cx="490118" cy="2408984"/>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5" name="任意多边形 18">
              <a:extLst>
                <a:ext uri="{FF2B5EF4-FFF2-40B4-BE49-F238E27FC236}">
                  <a16:creationId xmlns:a16="http://schemas.microsoft.com/office/drawing/2014/main" xmlns="" id="{2AB1DA96-768E-465D-BEEE-E4B76110624F}"/>
                </a:ext>
              </a:extLst>
            </p:cNvPr>
            <p:cNvSpPr>
              <a:spLocks noChangeArrowheads="1"/>
            </p:cNvSpPr>
            <p:nvPr/>
          </p:nvSpPr>
          <p:spPr bwMode="auto">
            <a:xfrm>
              <a:off x="3540557" y="2084832"/>
              <a:ext cx="2457907" cy="1250899"/>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6" name="任意多边形 19">
              <a:extLst>
                <a:ext uri="{FF2B5EF4-FFF2-40B4-BE49-F238E27FC236}">
                  <a16:creationId xmlns:a16="http://schemas.microsoft.com/office/drawing/2014/main" xmlns="" id="{05773B62-63ED-4999-A35D-281E04AFAEC2}"/>
                </a:ext>
              </a:extLst>
            </p:cNvPr>
            <p:cNvSpPr>
              <a:spLocks noChangeArrowheads="1"/>
            </p:cNvSpPr>
            <p:nvPr/>
          </p:nvSpPr>
          <p:spPr bwMode="auto">
            <a:xfrm>
              <a:off x="5983834" y="2070200"/>
              <a:ext cx="1493635" cy="921153"/>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7" name="任意多边形 20">
              <a:extLst>
                <a:ext uri="{FF2B5EF4-FFF2-40B4-BE49-F238E27FC236}">
                  <a16:creationId xmlns:a16="http://schemas.microsoft.com/office/drawing/2014/main" xmlns="" id="{A1B8BDBF-294F-4A04-9E65-7481C3D78EE0}"/>
                </a:ext>
              </a:extLst>
            </p:cNvPr>
            <p:cNvSpPr>
              <a:spLocks noChangeArrowheads="1"/>
            </p:cNvSpPr>
            <p:nvPr/>
          </p:nvSpPr>
          <p:spPr bwMode="auto">
            <a:xfrm>
              <a:off x="6488583" y="1843429"/>
              <a:ext cx="988886" cy="1147923"/>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7604" name="Freeform 497">
            <a:extLst>
              <a:ext uri="{FF2B5EF4-FFF2-40B4-BE49-F238E27FC236}">
                <a16:creationId xmlns:a16="http://schemas.microsoft.com/office/drawing/2014/main" xmlns="" id="{DD9D004A-AB1E-46C2-96CC-E15C5A620102}"/>
              </a:ext>
            </a:extLst>
          </p:cNvPr>
          <p:cNvSpPr>
            <a:spLocks noChangeAspect="1" noEditPoints="1" noChangeArrowheads="1"/>
          </p:cNvSpPr>
          <p:nvPr/>
        </p:nvSpPr>
        <p:spPr bwMode="auto">
          <a:xfrm>
            <a:off x="7698582" y="3794125"/>
            <a:ext cx="208360" cy="344488"/>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23571" name="矩形 41">
            <a:extLst>
              <a:ext uri="{FF2B5EF4-FFF2-40B4-BE49-F238E27FC236}">
                <a16:creationId xmlns:a16="http://schemas.microsoft.com/office/drawing/2014/main" xmlns="" id="{53C02381-33C5-4929-9BEC-4B19AEC9893B}"/>
              </a:ext>
            </a:extLst>
          </p:cNvPr>
          <p:cNvSpPr/>
          <p:nvPr/>
        </p:nvSpPr>
        <p:spPr>
          <a:xfrm>
            <a:off x="917973" y="255589"/>
            <a:ext cx="6521053" cy="1158757"/>
          </a:xfrm>
          <a:prstGeom prst="rect">
            <a:avLst/>
          </a:prstGeom>
          <a:noFill/>
          <a:ln w="9525">
            <a:noFill/>
          </a:ln>
        </p:spPr>
        <p:txBody>
          <a:bodyPr lIns="91418" tIns="45709" rIns="91418" bIns="45709">
            <a:spAutoFit/>
          </a:bodyPr>
          <a:lstStyle/>
          <a:p>
            <a:pPr fontAlgn="auto"/>
            <a:r>
              <a:rPr lang="zh-CN" altLang="en-US" sz="3465" b="1" noProof="1">
                <a:solidFill>
                  <a:srgbClr val="18478F"/>
                </a:solidFill>
                <a:latin typeface="微软雅黑" panose="020B0503020204020204" pitchFamily="34" charset="-122"/>
                <a:sym typeface="Open Sans" pitchFamily="34" charset="0"/>
              </a:rPr>
              <a:t>第三阶段：</a:t>
            </a:r>
            <a:r>
              <a:rPr lang="zh-CN" altLang="en-US" sz="3465" b="1" dirty="0">
                <a:solidFill>
                  <a:srgbClr val="18478F"/>
                </a:solidFill>
                <a:latin typeface="微软雅黑" panose="020B0503020204020204" pitchFamily="34" charset="-122"/>
                <a:sym typeface="微软雅黑" panose="020B0503020204020204" pitchFamily="34" charset="-122"/>
              </a:rPr>
              <a:t>境内、境外分工”职业团伙诈骗</a:t>
            </a:r>
            <a:endParaRPr lang="zh-CN" altLang="en-US" sz="3465" b="1" noProof="1">
              <a:solidFill>
                <a:srgbClr val="18478F"/>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7586"/>
                                        </p:tgtEl>
                                        <p:attrNameLst>
                                          <p:attrName>style.visibility</p:attrName>
                                        </p:attrNameLst>
                                      </p:cBhvr>
                                      <p:to>
                                        <p:strVal val="visible"/>
                                      </p:to>
                                    </p:set>
                                    <p:animEffect filter="fade">
                                      <p:cBhvr>
                                        <p:cTn id="7" dur="500"/>
                                        <p:tgtEl>
                                          <p:spTgt spid="67586"/>
                                        </p:tgtEl>
                                      </p:cBhvr>
                                    </p:animEffect>
                                  </p:childTnLst>
                                </p:cTn>
                              </p:par>
                            </p:childTnLst>
                          </p:cTn>
                        </p:par>
                        <p:par>
                          <p:cTn id="8" fill="hold" nodeType="afterGroup">
                            <p:stCondLst>
                              <p:cond delay="500"/>
                            </p:stCondLst>
                            <p:childTnLst>
                              <p:par>
                                <p:cTn id="9" presetID="47" presetClass="entr" presetSubtype="0" fill="hold" nodeType="afterEffect">
                                  <p:stCondLst>
                                    <p:cond delay="0"/>
                                  </p:stCondLst>
                                  <p:childTnLst>
                                    <p:set>
                                      <p:cBhvr>
                                        <p:cTn id="10" dur="1" fill="hold">
                                          <p:stCondLst>
                                            <p:cond delay="0"/>
                                          </p:stCondLst>
                                        </p:cTn>
                                        <p:tgtEl>
                                          <p:spTgt spid="67604"/>
                                        </p:tgtEl>
                                        <p:attrNameLst>
                                          <p:attrName>style.visibility</p:attrName>
                                        </p:attrNameLst>
                                      </p:cBhvr>
                                      <p:to>
                                        <p:strVal val="visible"/>
                                      </p:to>
                                    </p:set>
                                    <p:animEffect filter="fade">
                                      <p:cBhvr>
                                        <p:cTn id="11" dur="750"/>
                                        <p:tgtEl>
                                          <p:spTgt spid="67604"/>
                                        </p:tgtEl>
                                      </p:cBhvr>
                                    </p:animEffect>
                                    <p:anim calcmode="lin" valueType="num">
                                      <p:cBhvr>
                                        <p:cTn id="12" dur="750" fill="hold"/>
                                        <p:tgtEl>
                                          <p:spTgt spid="67604"/>
                                        </p:tgtEl>
                                        <p:attrNameLst>
                                          <p:attrName>ppt_x</p:attrName>
                                        </p:attrNameLst>
                                      </p:cBhvr>
                                      <p:tavLst>
                                        <p:tav tm="0">
                                          <p:val>
                                            <p:strVal val="#ppt_x"/>
                                          </p:val>
                                        </p:tav>
                                        <p:tav tm="100000">
                                          <p:val>
                                            <p:strVal val="#ppt_x"/>
                                          </p:val>
                                        </p:tav>
                                      </p:tavLst>
                                    </p:anim>
                                    <p:anim calcmode="lin" valueType="num">
                                      <p:cBhvr>
                                        <p:cTn id="13" dur="750" fill="hold"/>
                                        <p:tgtEl>
                                          <p:spTgt spid="67604"/>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250"/>
                            </p:stCondLst>
                            <p:childTnLst>
                              <p:par>
                                <p:cTn id="15" presetID="47" presetClass="entr" presetSubtype="0" fill="hold" nodeType="afterEffect">
                                  <p:stCondLst>
                                    <p:cond delay="0"/>
                                  </p:stCondLst>
                                  <p:childTnLst>
                                    <p:set>
                                      <p:cBhvr>
                                        <p:cTn id="16" dur="1" fill="hold">
                                          <p:stCondLst>
                                            <p:cond delay="0"/>
                                          </p:stCondLst>
                                        </p:cTn>
                                        <p:tgtEl>
                                          <p:spTgt spid="67594"/>
                                        </p:tgtEl>
                                        <p:attrNameLst>
                                          <p:attrName>style.visibility</p:attrName>
                                        </p:attrNameLst>
                                      </p:cBhvr>
                                      <p:to>
                                        <p:strVal val="visible"/>
                                      </p:to>
                                    </p:set>
                                    <p:animEffect filter="fade">
                                      <p:cBhvr>
                                        <p:cTn id="17" dur="750"/>
                                        <p:tgtEl>
                                          <p:spTgt spid="67594"/>
                                        </p:tgtEl>
                                      </p:cBhvr>
                                    </p:animEffect>
                                    <p:anim calcmode="lin" valueType="num">
                                      <p:cBhvr>
                                        <p:cTn id="18" dur="750" fill="hold"/>
                                        <p:tgtEl>
                                          <p:spTgt spid="67594"/>
                                        </p:tgtEl>
                                        <p:attrNameLst>
                                          <p:attrName>ppt_x</p:attrName>
                                        </p:attrNameLst>
                                      </p:cBhvr>
                                      <p:tavLst>
                                        <p:tav tm="0">
                                          <p:val>
                                            <p:strVal val="#ppt_x"/>
                                          </p:val>
                                        </p:tav>
                                        <p:tav tm="100000">
                                          <p:val>
                                            <p:strVal val="#ppt_x"/>
                                          </p:val>
                                        </p:tav>
                                      </p:tavLst>
                                    </p:anim>
                                    <p:anim calcmode="lin" valueType="num">
                                      <p:cBhvr>
                                        <p:cTn id="19" dur="750" fill="hold"/>
                                        <p:tgtEl>
                                          <p:spTgt spid="67594"/>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000"/>
                            </p:stCondLst>
                            <p:childTnLst>
                              <p:par>
                                <p:cTn id="21" presetID="47" presetClass="entr" presetSubtype="0" fill="hold" nodeType="afterEffect">
                                  <p:stCondLst>
                                    <p:cond delay="0"/>
                                  </p:stCondLst>
                                  <p:childTnLst>
                                    <p:set>
                                      <p:cBhvr>
                                        <p:cTn id="22" dur="1" fill="hold">
                                          <p:stCondLst>
                                            <p:cond delay="0"/>
                                          </p:stCondLst>
                                        </p:cTn>
                                        <p:tgtEl>
                                          <p:spTgt spid="67593"/>
                                        </p:tgtEl>
                                        <p:attrNameLst>
                                          <p:attrName>style.visibility</p:attrName>
                                        </p:attrNameLst>
                                      </p:cBhvr>
                                      <p:to>
                                        <p:strVal val="visible"/>
                                      </p:to>
                                    </p:set>
                                    <p:animEffect filter="fade">
                                      <p:cBhvr>
                                        <p:cTn id="23" dur="750"/>
                                        <p:tgtEl>
                                          <p:spTgt spid="67593"/>
                                        </p:tgtEl>
                                      </p:cBhvr>
                                    </p:animEffect>
                                    <p:anim calcmode="lin" valueType="num">
                                      <p:cBhvr>
                                        <p:cTn id="24" dur="750" fill="hold"/>
                                        <p:tgtEl>
                                          <p:spTgt spid="67593"/>
                                        </p:tgtEl>
                                        <p:attrNameLst>
                                          <p:attrName>ppt_x</p:attrName>
                                        </p:attrNameLst>
                                      </p:cBhvr>
                                      <p:tavLst>
                                        <p:tav tm="0">
                                          <p:val>
                                            <p:strVal val="#ppt_x"/>
                                          </p:val>
                                        </p:tav>
                                        <p:tav tm="100000">
                                          <p:val>
                                            <p:strVal val="#ppt_x"/>
                                          </p:val>
                                        </p:tav>
                                      </p:tavLst>
                                    </p:anim>
                                    <p:anim calcmode="lin" valueType="num">
                                      <p:cBhvr>
                                        <p:cTn id="25" dur="750" fill="hold"/>
                                        <p:tgtEl>
                                          <p:spTgt spid="67593"/>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750"/>
                            </p:stCondLst>
                            <p:childTnLst>
                              <p:par>
                                <p:cTn id="27" presetID="47" presetClass="entr" presetSubtype="0" fill="hold" nodeType="afterEffect">
                                  <p:stCondLst>
                                    <p:cond delay="0"/>
                                  </p:stCondLst>
                                  <p:childTnLst>
                                    <p:set>
                                      <p:cBhvr>
                                        <p:cTn id="28" dur="1" fill="hold">
                                          <p:stCondLst>
                                            <p:cond delay="0"/>
                                          </p:stCondLst>
                                        </p:cTn>
                                        <p:tgtEl>
                                          <p:spTgt spid="67592"/>
                                        </p:tgtEl>
                                        <p:attrNameLst>
                                          <p:attrName>style.visibility</p:attrName>
                                        </p:attrNameLst>
                                      </p:cBhvr>
                                      <p:to>
                                        <p:strVal val="visible"/>
                                      </p:to>
                                    </p:set>
                                    <p:animEffect filter="fade">
                                      <p:cBhvr>
                                        <p:cTn id="29" dur="750"/>
                                        <p:tgtEl>
                                          <p:spTgt spid="67592"/>
                                        </p:tgtEl>
                                      </p:cBhvr>
                                    </p:animEffect>
                                    <p:anim calcmode="lin" valueType="num">
                                      <p:cBhvr>
                                        <p:cTn id="30" dur="750" fill="hold"/>
                                        <p:tgtEl>
                                          <p:spTgt spid="67592"/>
                                        </p:tgtEl>
                                        <p:attrNameLst>
                                          <p:attrName>ppt_x</p:attrName>
                                        </p:attrNameLst>
                                      </p:cBhvr>
                                      <p:tavLst>
                                        <p:tav tm="0">
                                          <p:val>
                                            <p:strVal val="#ppt_x"/>
                                          </p:val>
                                        </p:tav>
                                        <p:tav tm="100000">
                                          <p:val>
                                            <p:strVal val="#ppt_x"/>
                                          </p:val>
                                        </p:tav>
                                      </p:tavLst>
                                    </p:anim>
                                    <p:anim calcmode="lin" valueType="num">
                                      <p:cBhvr>
                                        <p:cTn id="31" dur="750" fill="hold"/>
                                        <p:tgtEl>
                                          <p:spTgt spid="67592"/>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3500"/>
                            </p:stCondLst>
                            <p:childTnLst>
                              <p:par>
                                <p:cTn id="33" presetID="47" presetClass="entr" presetSubtype="0" fill="hold" nodeType="afterEffect">
                                  <p:stCondLst>
                                    <p:cond delay="0"/>
                                  </p:stCondLst>
                                  <p:childTnLst>
                                    <p:set>
                                      <p:cBhvr>
                                        <p:cTn id="34" dur="1" fill="hold">
                                          <p:stCondLst>
                                            <p:cond delay="0"/>
                                          </p:stCondLst>
                                        </p:cTn>
                                        <p:tgtEl>
                                          <p:spTgt spid="67595"/>
                                        </p:tgtEl>
                                        <p:attrNameLst>
                                          <p:attrName>style.visibility</p:attrName>
                                        </p:attrNameLst>
                                      </p:cBhvr>
                                      <p:to>
                                        <p:strVal val="visible"/>
                                      </p:to>
                                    </p:set>
                                    <p:animEffect filter="fade">
                                      <p:cBhvr>
                                        <p:cTn id="35" dur="750"/>
                                        <p:tgtEl>
                                          <p:spTgt spid="67595"/>
                                        </p:tgtEl>
                                      </p:cBhvr>
                                    </p:animEffect>
                                    <p:anim calcmode="lin" valueType="num">
                                      <p:cBhvr>
                                        <p:cTn id="36" dur="750" fill="hold"/>
                                        <p:tgtEl>
                                          <p:spTgt spid="67595"/>
                                        </p:tgtEl>
                                        <p:attrNameLst>
                                          <p:attrName>ppt_x</p:attrName>
                                        </p:attrNameLst>
                                      </p:cBhvr>
                                      <p:tavLst>
                                        <p:tav tm="0">
                                          <p:val>
                                            <p:strVal val="#ppt_x"/>
                                          </p:val>
                                        </p:tav>
                                        <p:tav tm="100000">
                                          <p:val>
                                            <p:strVal val="#ppt_x"/>
                                          </p:val>
                                        </p:tav>
                                      </p:tavLst>
                                    </p:anim>
                                    <p:anim calcmode="lin" valueType="num">
                                      <p:cBhvr>
                                        <p:cTn id="37" dur="750" fill="hold"/>
                                        <p:tgtEl>
                                          <p:spTgt spid="67595"/>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4250"/>
                            </p:stCondLst>
                            <p:childTnLst>
                              <p:par>
                                <p:cTn id="39" presetID="47" presetClass="entr" presetSubtype="0" fill="hold" nodeType="afterEffect">
                                  <p:stCondLst>
                                    <p:cond delay="0"/>
                                  </p:stCondLst>
                                  <p:childTnLst>
                                    <p:set>
                                      <p:cBhvr>
                                        <p:cTn id="40" dur="1" fill="hold">
                                          <p:stCondLst>
                                            <p:cond delay="0"/>
                                          </p:stCondLst>
                                        </p:cTn>
                                        <p:tgtEl>
                                          <p:spTgt spid="67596"/>
                                        </p:tgtEl>
                                        <p:attrNameLst>
                                          <p:attrName>style.visibility</p:attrName>
                                        </p:attrNameLst>
                                      </p:cBhvr>
                                      <p:to>
                                        <p:strVal val="visible"/>
                                      </p:to>
                                    </p:set>
                                    <p:animEffect filter="fade">
                                      <p:cBhvr>
                                        <p:cTn id="41" dur="750"/>
                                        <p:tgtEl>
                                          <p:spTgt spid="67596"/>
                                        </p:tgtEl>
                                      </p:cBhvr>
                                    </p:animEffect>
                                    <p:anim calcmode="lin" valueType="num">
                                      <p:cBhvr>
                                        <p:cTn id="42" dur="750" fill="hold"/>
                                        <p:tgtEl>
                                          <p:spTgt spid="67596"/>
                                        </p:tgtEl>
                                        <p:attrNameLst>
                                          <p:attrName>ppt_x</p:attrName>
                                        </p:attrNameLst>
                                      </p:cBhvr>
                                      <p:tavLst>
                                        <p:tav tm="0">
                                          <p:val>
                                            <p:strVal val="#ppt_x"/>
                                          </p:val>
                                        </p:tav>
                                        <p:tav tm="100000">
                                          <p:val>
                                            <p:strVal val="#ppt_x"/>
                                          </p:val>
                                        </p:tav>
                                      </p:tavLst>
                                    </p:anim>
                                    <p:anim calcmode="lin" valueType="num">
                                      <p:cBhvr>
                                        <p:cTn id="43" dur="750" fill="hold"/>
                                        <p:tgtEl>
                                          <p:spTgt spid="67596"/>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5000"/>
                            </p:stCondLst>
                            <p:childTnLst>
                              <p:par>
                                <p:cTn id="45" presetID="10" presetClass="entr" presetSubtype="0" fill="hold" nodeType="afterEffect">
                                  <p:stCondLst>
                                    <p:cond delay="0"/>
                                  </p:stCondLst>
                                  <p:childTnLst>
                                    <p:set>
                                      <p:cBhvr>
                                        <p:cTn id="46" dur="1" fill="hold">
                                          <p:stCondLst>
                                            <p:cond delay="0"/>
                                          </p:stCondLst>
                                        </p:cTn>
                                        <p:tgtEl>
                                          <p:spTgt spid="67597"/>
                                        </p:tgtEl>
                                        <p:attrNameLst>
                                          <p:attrName>style.visibility</p:attrName>
                                        </p:attrNameLst>
                                      </p:cBhvr>
                                      <p:to>
                                        <p:strVal val="visible"/>
                                      </p:to>
                                    </p:set>
                                    <p:animEffect filter="fade">
                                      <p:cBhvr>
                                        <p:cTn id="47" dur="500"/>
                                        <p:tgtEl>
                                          <p:spTgt spid="67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2" name="Freeform 497">
            <a:extLst>
              <a:ext uri="{FF2B5EF4-FFF2-40B4-BE49-F238E27FC236}">
                <a16:creationId xmlns:a16="http://schemas.microsoft.com/office/drawing/2014/main" xmlns="" id="{3591E95F-D6F1-4B6B-95C7-05C4C8F7C4A2}"/>
              </a:ext>
            </a:extLst>
          </p:cNvPr>
          <p:cNvSpPr>
            <a:spLocks noChangeAspect="1" noEditPoints="1" noChangeArrowheads="1"/>
          </p:cNvSpPr>
          <p:nvPr/>
        </p:nvSpPr>
        <p:spPr bwMode="auto">
          <a:xfrm>
            <a:off x="4263629" y="2554289"/>
            <a:ext cx="205978" cy="344487"/>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7593" name="Freeform 497">
            <a:extLst>
              <a:ext uri="{FF2B5EF4-FFF2-40B4-BE49-F238E27FC236}">
                <a16:creationId xmlns:a16="http://schemas.microsoft.com/office/drawing/2014/main" xmlns="" id="{F0B4E597-3C45-4AD8-BF34-DE9B0D5F0399}"/>
              </a:ext>
            </a:extLst>
          </p:cNvPr>
          <p:cNvSpPr>
            <a:spLocks noChangeAspect="1" noEditPoints="1" noChangeArrowheads="1"/>
          </p:cNvSpPr>
          <p:nvPr/>
        </p:nvSpPr>
        <p:spPr bwMode="auto">
          <a:xfrm>
            <a:off x="4700588" y="5772150"/>
            <a:ext cx="207169" cy="344488"/>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7594" name="Freeform 497">
            <a:extLst>
              <a:ext uri="{FF2B5EF4-FFF2-40B4-BE49-F238E27FC236}">
                <a16:creationId xmlns:a16="http://schemas.microsoft.com/office/drawing/2014/main" xmlns="" id="{2B8E0925-4938-4C83-8BFF-D48863495360}"/>
              </a:ext>
            </a:extLst>
          </p:cNvPr>
          <p:cNvSpPr>
            <a:spLocks noChangeAspect="1" noEditPoints="1" noChangeArrowheads="1"/>
          </p:cNvSpPr>
          <p:nvPr/>
        </p:nvSpPr>
        <p:spPr bwMode="auto">
          <a:xfrm>
            <a:off x="7260432" y="4073525"/>
            <a:ext cx="208360" cy="344488"/>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7595" name="Freeform 497">
            <a:extLst>
              <a:ext uri="{FF2B5EF4-FFF2-40B4-BE49-F238E27FC236}">
                <a16:creationId xmlns:a16="http://schemas.microsoft.com/office/drawing/2014/main" xmlns="" id="{6DB5A233-ED15-4AC0-A8D6-610783EC0C85}"/>
              </a:ext>
            </a:extLst>
          </p:cNvPr>
          <p:cNvSpPr>
            <a:spLocks noChangeAspect="1" noEditPoints="1" noChangeArrowheads="1"/>
          </p:cNvSpPr>
          <p:nvPr/>
        </p:nvSpPr>
        <p:spPr bwMode="auto">
          <a:xfrm>
            <a:off x="8711804" y="5338764"/>
            <a:ext cx="205978" cy="344487"/>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67596" name="Freeform 497">
            <a:extLst>
              <a:ext uri="{FF2B5EF4-FFF2-40B4-BE49-F238E27FC236}">
                <a16:creationId xmlns:a16="http://schemas.microsoft.com/office/drawing/2014/main" xmlns="" id="{14AF3414-0C4B-4CCA-B87C-A84745C2422C}"/>
              </a:ext>
            </a:extLst>
          </p:cNvPr>
          <p:cNvSpPr>
            <a:spLocks noChangeAspect="1" noEditPoints="1" noChangeArrowheads="1"/>
          </p:cNvSpPr>
          <p:nvPr/>
        </p:nvSpPr>
        <p:spPr bwMode="auto">
          <a:xfrm>
            <a:off x="1184672" y="1466850"/>
            <a:ext cx="208359" cy="344488"/>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grpSp>
        <p:nvGrpSpPr>
          <p:cNvPr id="67597" name="Group 13">
            <a:extLst>
              <a:ext uri="{FF2B5EF4-FFF2-40B4-BE49-F238E27FC236}">
                <a16:creationId xmlns:a16="http://schemas.microsoft.com/office/drawing/2014/main" xmlns="" id="{783CE1BC-7E34-4909-8D46-13110CD5902A}"/>
              </a:ext>
            </a:extLst>
          </p:cNvPr>
          <p:cNvGrpSpPr>
            <a:grpSpLocks/>
          </p:cNvGrpSpPr>
          <p:nvPr/>
        </p:nvGrpSpPr>
        <p:grpSpPr bwMode="auto">
          <a:xfrm>
            <a:off x="1369219" y="1638300"/>
            <a:ext cx="7473554" cy="4457700"/>
            <a:chOff x="0" y="0"/>
            <a:chExt cx="7477469" cy="3345329"/>
          </a:xfrm>
        </p:grpSpPr>
        <p:sp>
          <p:nvSpPr>
            <p:cNvPr id="10253" name="任意多边形 16">
              <a:extLst>
                <a:ext uri="{FF2B5EF4-FFF2-40B4-BE49-F238E27FC236}">
                  <a16:creationId xmlns:a16="http://schemas.microsoft.com/office/drawing/2014/main" xmlns="" id="{7A30DB12-650F-49F1-86CB-FB8B4302540A}"/>
                </a:ext>
              </a:extLst>
            </p:cNvPr>
            <p:cNvSpPr>
              <a:spLocks noChangeArrowheads="1"/>
            </p:cNvSpPr>
            <p:nvPr/>
          </p:nvSpPr>
          <p:spPr bwMode="auto">
            <a:xfrm>
              <a:off x="0" y="0"/>
              <a:ext cx="2999232" cy="929030"/>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4" name="任意多边形 17">
              <a:extLst>
                <a:ext uri="{FF2B5EF4-FFF2-40B4-BE49-F238E27FC236}">
                  <a16:creationId xmlns:a16="http://schemas.microsoft.com/office/drawing/2014/main" xmlns="" id="{5771E134-8DD0-4124-8DBA-B69FDD3E0AC1}"/>
                </a:ext>
              </a:extLst>
            </p:cNvPr>
            <p:cNvSpPr>
              <a:spLocks noChangeArrowheads="1"/>
            </p:cNvSpPr>
            <p:nvPr/>
          </p:nvSpPr>
          <p:spPr bwMode="auto">
            <a:xfrm>
              <a:off x="2984602" y="936345"/>
              <a:ext cx="490118" cy="2408984"/>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5" name="任意多边形 18">
              <a:extLst>
                <a:ext uri="{FF2B5EF4-FFF2-40B4-BE49-F238E27FC236}">
                  <a16:creationId xmlns:a16="http://schemas.microsoft.com/office/drawing/2014/main" xmlns="" id="{2AB1DA96-768E-465D-BEEE-E4B76110624F}"/>
                </a:ext>
              </a:extLst>
            </p:cNvPr>
            <p:cNvSpPr>
              <a:spLocks noChangeArrowheads="1"/>
            </p:cNvSpPr>
            <p:nvPr/>
          </p:nvSpPr>
          <p:spPr bwMode="auto">
            <a:xfrm>
              <a:off x="3540557" y="2084832"/>
              <a:ext cx="2457907" cy="1250899"/>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6" name="任意多边形 19">
              <a:extLst>
                <a:ext uri="{FF2B5EF4-FFF2-40B4-BE49-F238E27FC236}">
                  <a16:creationId xmlns:a16="http://schemas.microsoft.com/office/drawing/2014/main" xmlns="" id="{05773B62-63ED-4999-A35D-281E04AFAEC2}"/>
                </a:ext>
              </a:extLst>
            </p:cNvPr>
            <p:cNvSpPr>
              <a:spLocks noChangeArrowheads="1"/>
            </p:cNvSpPr>
            <p:nvPr/>
          </p:nvSpPr>
          <p:spPr bwMode="auto">
            <a:xfrm>
              <a:off x="5983834" y="2070200"/>
              <a:ext cx="1493635" cy="921153"/>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57" name="任意多边形 20">
              <a:extLst>
                <a:ext uri="{FF2B5EF4-FFF2-40B4-BE49-F238E27FC236}">
                  <a16:creationId xmlns:a16="http://schemas.microsoft.com/office/drawing/2014/main" xmlns="" id="{A1B8BDBF-294F-4A04-9E65-7481C3D78EE0}"/>
                </a:ext>
              </a:extLst>
            </p:cNvPr>
            <p:cNvSpPr>
              <a:spLocks noChangeArrowheads="1"/>
            </p:cNvSpPr>
            <p:nvPr/>
          </p:nvSpPr>
          <p:spPr bwMode="auto">
            <a:xfrm>
              <a:off x="6488583" y="1843429"/>
              <a:ext cx="988886" cy="1147923"/>
            </a:xfrm>
            <a:custGeom>
              <a:avLst/>
              <a:gdLst/>
              <a:ahLst/>
              <a:cxnLst/>
              <a:rect l="0" t="0" r="0" b="0"/>
              <a:pathLst/>
            </a:cu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7604" name="Freeform 497">
            <a:extLst>
              <a:ext uri="{FF2B5EF4-FFF2-40B4-BE49-F238E27FC236}">
                <a16:creationId xmlns:a16="http://schemas.microsoft.com/office/drawing/2014/main" xmlns="" id="{DD9D004A-AB1E-46C2-96CC-E15C5A620102}"/>
              </a:ext>
            </a:extLst>
          </p:cNvPr>
          <p:cNvSpPr>
            <a:spLocks noChangeAspect="1" noEditPoints="1" noChangeArrowheads="1"/>
          </p:cNvSpPr>
          <p:nvPr/>
        </p:nvSpPr>
        <p:spPr bwMode="auto">
          <a:xfrm>
            <a:off x="7698582" y="3794125"/>
            <a:ext cx="208360" cy="344488"/>
          </a:xfrm>
          <a:custGeom>
            <a:avLst/>
            <a:gdLst/>
            <a:ahLst/>
            <a:cxnLst/>
            <a:rect l="0" t="0" r="0" b="0"/>
            <a:pathLst/>
          </a:custGeom>
          <a:solidFill>
            <a:srgbClr val="FF0000"/>
          </a:solidFill>
          <a:ln w="25400">
            <a:solidFill>
              <a:schemeClr val="bg1"/>
            </a:solidFill>
            <a:miter lim="800000"/>
            <a:headEnd/>
            <a:tailEnd/>
          </a:ln>
        </p:spPr>
        <p:txBody>
          <a:bodyPr/>
          <a:lstStyle/>
          <a:p>
            <a:endParaRPr lang="zh-CN" altLang="en-US"/>
          </a:p>
        </p:txBody>
      </p:sp>
      <p:sp>
        <p:nvSpPr>
          <p:cNvPr id="23571" name="矩形 41">
            <a:extLst>
              <a:ext uri="{FF2B5EF4-FFF2-40B4-BE49-F238E27FC236}">
                <a16:creationId xmlns:a16="http://schemas.microsoft.com/office/drawing/2014/main" xmlns="" id="{53C02381-33C5-4929-9BEC-4B19AEC9893B}"/>
              </a:ext>
            </a:extLst>
          </p:cNvPr>
          <p:cNvSpPr/>
          <p:nvPr/>
        </p:nvSpPr>
        <p:spPr>
          <a:xfrm>
            <a:off x="917973" y="255589"/>
            <a:ext cx="6521053" cy="646309"/>
          </a:xfrm>
          <a:prstGeom prst="rect">
            <a:avLst/>
          </a:prstGeom>
          <a:noFill/>
          <a:ln w="9525">
            <a:noFill/>
          </a:ln>
        </p:spPr>
        <p:txBody>
          <a:bodyPr lIns="91418" tIns="45709" rIns="91418" bIns="45709">
            <a:spAutoFit/>
          </a:bodyPr>
          <a:lstStyle/>
          <a:p>
            <a:pPr fontAlgn="auto"/>
            <a:r>
              <a:rPr lang="zh-CN" altLang="en-US" sz="3465" b="1" noProof="1">
                <a:solidFill>
                  <a:srgbClr val="18478F"/>
                </a:solidFill>
                <a:latin typeface="微软雅黑" panose="020B0503020204020204" pitchFamily="34" charset="-122"/>
                <a:sym typeface="Open Sans" pitchFamily="34" charset="0"/>
              </a:rPr>
              <a:t>电信诈骗犯罪周边黑灰产业群</a:t>
            </a:r>
            <a:endParaRPr lang="zh-CN" altLang="en-US" sz="3465" b="1" noProof="1">
              <a:solidFill>
                <a:srgbClr val="18478F"/>
              </a:solidFill>
              <a:latin typeface="微软雅黑" panose="020B0503020204020204" pitchFamily="34" charset="-122"/>
            </a:endParaRPr>
          </a:p>
        </p:txBody>
      </p:sp>
      <p:sp>
        <p:nvSpPr>
          <p:cNvPr id="21" name="圆角矩形 6">
            <a:extLst>
              <a:ext uri="{FF2B5EF4-FFF2-40B4-BE49-F238E27FC236}">
                <a16:creationId xmlns:a16="http://schemas.microsoft.com/office/drawing/2014/main" xmlns="" id="{F86174B6-C471-4A01-B5CF-D268219A6ADB}"/>
              </a:ext>
            </a:extLst>
          </p:cNvPr>
          <p:cNvSpPr>
            <a:spLocks noChangeArrowheads="1"/>
          </p:cNvSpPr>
          <p:nvPr/>
        </p:nvSpPr>
        <p:spPr bwMode="auto">
          <a:xfrm>
            <a:off x="3712062" y="1196774"/>
            <a:ext cx="2093119" cy="646113"/>
          </a:xfrm>
          <a:prstGeom prst="roundRect">
            <a:avLst>
              <a:gd name="adj" fmla="val 0"/>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lIns="93476" tIns="46738" rIns="93476" bIns="46738" anchor="ctr"/>
          <a:lstStyle/>
          <a:p>
            <a:pPr algn="ctr"/>
            <a:r>
              <a:rPr lang="zh-CN" altLang="en-US" sz="2400" b="1">
                <a:solidFill>
                  <a:schemeClr val="bg1"/>
                </a:solidFill>
                <a:latin typeface="微软雅黑" panose="020B0503020204020204" pitchFamily="34" charset="-122"/>
                <a:sym typeface="微软雅黑" panose="020B0503020204020204" pitchFamily="34" charset="-122"/>
              </a:rPr>
              <a:t>盗取贩卖公民个人信息</a:t>
            </a:r>
            <a:endParaRPr lang="en-US" altLang="zh-CN" sz="2400">
              <a:ea typeface="宋体" panose="02010600030101010101" pitchFamily="2" charset="-122"/>
            </a:endParaRPr>
          </a:p>
        </p:txBody>
      </p:sp>
      <p:sp>
        <p:nvSpPr>
          <p:cNvPr id="22" name="圆角矩形 7">
            <a:extLst>
              <a:ext uri="{FF2B5EF4-FFF2-40B4-BE49-F238E27FC236}">
                <a16:creationId xmlns:a16="http://schemas.microsoft.com/office/drawing/2014/main" xmlns="" id="{1D27679E-9F30-4731-8C73-34186E6506A8}"/>
              </a:ext>
            </a:extLst>
          </p:cNvPr>
          <p:cNvSpPr>
            <a:spLocks noChangeArrowheads="1"/>
          </p:cNvSpPr>
          <p:nvPr/>
        </p:nvSpPr>
        <p:spPr bwMode="auto">
          <a:xfrm>
            <a:off x="3701347" y="3408161"/>
            <a:ext cx="2090738" cy="646112"/>
          </a:xfrm>
          <a:prstGeom prst="roundRect">
            <a:avLst>
              <a:gd name="adj" fmla="val 0"/>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lIns="93476" tIns="46738" rIns="93476" bIns="46738" anchor="ctr"/>
          <a:lstStyle/>
          <a:p>
            <a:pPr algn="ctr"/>
            <a:r>
              <a:rPr lang="zh-CN" altLang="en-US" sz="2400" b="1">
                <a:solidFill>
                  <a:schemeClr val="bg1"/>
                </a:solidFill>
                <a:latin typeface="微软雅黑" panose="020B0503020204020204" pitchFamily="34" charset="-122"/>
                <a:sym typeface="微软雅黑" panose="020B0503020204020204" pitchFamily="34" charset="-122"/>
              </a:rPr>
              <a:t>开办（贩卖）银行卡</a:t>
            </a:r>
            <a:endParaRPr lang="en-US" altLang="zh-CN" sz="2400">
              <a:ea typeface="宋体" panose="02010600030101010101" pitchFamily="2" charset="-122"/>
            </a:endParaRPr>
          </a:p>
        </p:txBody>
      </p:sp>
      <p:sp>
        <p:nvSpPr>
          <p:cNvPr id="23" name="圆角矩形 8">
            <a:extLst>
              <a:ext uri="{FF2B5EF4-FFF2-40B4-BE49-F238E27FC236}">
                <a16:creationId xmlns:a16="http://schemas.microsoft.com/office/drawing/2014/main" xmlns="" id="{595BF377-2037-4F1B-9DD0-CC21FAB0FAF5}"/>
              </a:ext>
            </a:extLst>
          </p:cNvPr>
          <p:cNvSpPr>
            <a:spLocks noChangeArrowheads="1"/>
          </p:cNvSpPr>
          <p:nvPr/>
        </p:nvSpPr>
        <p:spPr bwMode="auto">
          <a:xfrm>
            <a:off x="3712062" y="1952423"/>
            <a:ext cx="2093119" cy="647700"/>
          </a:xfrm>
          <a:prstGeom prst="roundRect">
            <a:avLst>
              <a:gd name="adj" fmla="val 0"/>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lIns="93476" tIns="46738" rIns="93476" bIns="46738" anchor="ctr"/>
          <a:lstStyle/>
          <a:p>
            <a:pPr algn="ctr"/>
            <a:r>
              <a:rPr lang="zh-CN" altLang="en-US" sz="2400" b="1">
                <a:solidFill>
                  <a:schemeClr val="bg1"/>
                </a:solidFill>
                <a:latin typeface="微软雅黑" panose="020B0503020204020204" pitchFamily="34" charset="-122"/>
                <a:sym typeface="微软雅黑" panose="020B0503020204020204" pitchFamily="34" charset="-122"/>
              </a:rPr>
              <a:t>利用伪基站发送信息</a:t>
            </a:r>
            <a:endParaRPr lang="en-US" altLang="zh-CN" sz="2400">
              <a:ea typeface="宋体" panose="02010600030101010101" pitchFamily="2" charset="-122"/>
            </a:endParaRPr>
          </a:p>
        </p:txBody>
      </p:sp>
      <p:sp>
        <p:nvSpPr>
          <p:cNvPr id="24" name="圆角矩形 9">
            <a:extLst>
              <a:ext uri="{FF2B5EF4-FFF2-40B4-BE49-F238E27FC236}">
                <a16:creationId xmlns:a16="http://schemas.microsoft.com/office/drawing/2014/main" xmlns="" id="{DBD61723-1E97-4192-B8E6-067C19220AA6}"/>
              </a:ext>
            </a:extLst>
          </p:cNvPr>
          <p:cNvSpPr>
            <a:spLocks noChangeArrowheads="1"/>
          </p:cNvSpPr>
          <p:nvPr/>
        </p:nvSpPr>
        <p:spPr bwMode="auto">
          <a:xfrm>
            <a:off x="3702537" y="2676324"/>
            <a:ext cx="2091929" cy="644525"/>
          </a:xfrm>
          <a:prstGeom prst="roundRect">
            <a:avLst>
              <a:gd name="adj" fmla="val 0"/>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lIns="93476" tIns="46738" rIns="93476" bIns="46738" anchor="ctr"/>
          <a:lstStyle/>
          <a:p>
            <a:pPr algn="ctr"/>
            <a:r>
              <a:rPr lang="zh-CN" altLang="en-US" sz="2400" b="1">
                <a:solidFill>
                  <a:schemeClr val="bg1"/>
                </a:solidFill>
                <a:latin typeface="微软雅黑" panose="020B0503020204020204" pitchFamily="34" charset="-122"/>
                <a:sym typeface="微软雅黑" panose="020B0503020204020204" pitchFamily="34" charset="-122"/>
              </a:rPr>
              <a:t>提供通讯线路</a:t>
            </a:r>
            <a:endParaRPr lang="en-US" altLang="zh-CN" sz="2400">
              <a:ea typeface="宋体" panose="02010600030101010101" pitchFamily="2" charset="-122"/>
            </a:endParaRPr>
          </a:p>
        </p:txBody>
      </p:sp>
      <p:sp>
        <p:nvSpPr>
          <p:cNvPr id="25" name="圆角矩形 10">
            <a:extLst>
              <a:ext uri="{FF2B5EF4-FFF2-40B4-BE49-F238E27FC236}">
                <a16:creationId xmlns:a16="http://schemas.microsoft.com/office/drawing/2014/main" xmlns="" id="{9A4830D6-97D6-4A34-A209-BA6A8623A2A7}"/>
              </a:ext>
            </a:extLst>
          </p:cNvPr>
          <p:cNvSpPr>
            <a:spLocks noChangeArrowheads="1"/>
          </p:cNvSpPr>
          <p:nvPr/>
        </p:nvSpPr>
        <p:spPr bwMode="auto">
          <a:xfrm>
            <a:off x="3696584" y="4120949"/>
            <a:ext cx="2090738" cy="646113"/>
          </a:xfrm>
          <a:prstGeom prst="roundRect">
            <a:avLst>
              <a:gd name="adj" fmla="val 0"/>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lIns="93476" tIns="46738" rIns="93476" bIns="46738" anchor="ctr"/>
          <a:lstStyle/>
          <a:p>
            <a:pPr algn="ctr"/>
            <a:r>
              <a:rPr lang="zh-CN" altLang="en-US" sz="2400" b="1">
                <a:solidFill>
                  <a:schemeClr val="bg1"/>
                </a:solidFill>
                <a:latin typeface="微软雅黑" panose="020B0503020204020204" pitchFamily="34" charset="-122"/>
                <a:sym typeface="微软雅黑" panose="020B0503020204020204" pitchFamily="34" charset="-122"/>
              </a:rPr>
              <a:t>专业转账取款</a:t>
            </a:r>
            <a:endParaRPr lang="en-US" altLang="zh-CN" sz="2400">
              <a:ea typeface="宋体" panose="02010600030101010101" pitchFamily="2" charset="-122"/>
            </a:endParaRPr>
          </a:p>
        </p:txBody>
      </p:sp>
      <p:sp>
        <p:nvSpPr>
          <p:cNvPr id="26" name="圆角矩形 11">
            <a:extLst>
              <a:ext uri="{FF2B5EF4-FFF2-40B4-BE49-F238E27FC236}">
                <a16:creationId xmlns:a16="http://schemas.microsoft.com/office/drawing/2014/main" xmlns="" id="{1F4AC40B-5771-46E7-ACAA-E636AD4844C9}"/>
              </a:ext>
            </a:extLst>
          </p:cNvPr>
          <p:cNvSpPr>
            <a:spLocks noChangeArrowheads="1"/>
          </p:cNvSpPr>
          <p:nvPr/>
        </p:nvSpPr>
        <p:spPr bwMode="auto">
          <a:xfrm>
            <a:off x="3696584" y="4827386"/>
            <a:ext cx="2090738" cy="646112"/>
          </a:xfrm>
          <a:prstGeom prst="roundRect">
            <a:avLst>
              <a:gd name="adj" fmla="val 0"/>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lIns="93476" tIns="46738" rIns="93476" bIns="46738" anchor="ctr"/>
          <a:lstStyle/>
          <a:p>
            <a:pPr algn="ctr"/>
            <a:r>
              <a:rPr lang="zh-CN" altLang="en-US" sz="2400" b="1">
                <a:solidFill>
                  <a:schemeClr val="bg1"/>
                </a:solidFill>
                <a:latin typeface="微软雅黑" panose="020B0503020204020204" pitchFamily="34" charset="-122"/>
                <a:sym typeface="微软雅黑" panose="020B0503020204020204" pitchFamily="34" charset="-122"/>
              </a:rPr>
              <a:t>开发网络改号</a:t>
            </a:r>
            <a:endParaRPr lang="en-US" altLang="zh-CN" sz="2400">
              <a:ea typeface="宋体" panose="02010600030101010101" pitchFamily="2" charset="-122"/>
            </a:endParaRPr>
          </a:p>
        </p:txBody>
      </p:sp>
      <p:sp>
        <p:nvSpPr>
          <p:cNvPr id="27" name="圆角矩形 12">
            <a:extLst>
              <a:ext uri="{FF2B5EF4-FFF2-40B4-BE49-F238E27FC236}">
                <a16:creationId xmlns:a16="http://schemas.microsoft.com/office/drawing/2014/main" xmlns="" id="{E1F60200-A1D9-40FD-BC5E-ADEF4F5BD0BF}"/>
              </a:ext>
            </a:extLst>
          </p:cNvPr>
          <p:cNvSpPr>
            <a:spLocks noChangeArrowheads="1"/>
          </p:cNvSpPr>
          <p:nvPr/>
        </p:nvSpPr>
        <p:spPr bwMode="auto">
          <a:xfrm>
            <a:off x="3703728" y="5570336"/>
            <a:ext cx="2091928" cy="646112"/>
          </a:xfrm>
          <a:prstGeom prst="roundRect">
            <a:avLst>
              <a:gd name="adj" fmla="val 0"/>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lIns="93476" tIns="46738" rIns="93476" bIns="46738" anchor="ctr"/>
          <a:lstStyle/>
          <a:p>
            <a:pPr algn="ctr"/>
            <a:r>
              <a:rPr lang="zh-CN" altLang="en-US" sz="2400" b="1">
                <a:solidFill>
                  <a:schemeClr val="bg1"/>
                </a:solidFill>
                <a:latin typeface="微软雅黑" panose="020B0503020204020204" pitchFamily="34" charset="-122"/>
                <a:sym typeface="微软雅黑" panose="020B0503020204020204" pitchFamily="34" charset="-122"/>
              </a:rPr>
              <a:t>制作木马程序</a:t>
            </a:r>
            <a:endParaRPr lang="en-US" altLang="zh-CN" sz="2400">
              <a:ea typeface="宋体" panose="02010600030101010101" pitchFamily="2" charset="-122"/>
            </a:endParaRPr>
          </a:p>
        </p:txBody>
      </p:sp>
    </p:spTree>
    <p:extLst>
      <p:ext uri="{BB962C8B-B14F-4D97-AF65-F5344CB8AC3E}">
        <p14:creationId xmlns:p14="http://schemas.microsoft.com/office/powerpoint/2010/main" val="502991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nodeType="afterEffect">
                                  <p:stCondLst>
                                    <p:cond delay="0"/>
                                  </p:stCondLst>
                                  <p:childTnLst>
                                    <p:set>
                                      <p:cBhvr>
                                        <p:cTn id="6" dur="1" fill="hold">
                                          <p:stCondLst>
                                            <p:cond delay="0"/>
                                          </p:stCondLst>
                                        </p:cTn>
                                        <p:tgtEl>
                                          <p:spTgt spid="67604"/>
                                        </p:tgtEl>
                                        <p:attrNameLst>
                                          <p:attrName>style.visibility</p:attrName>
                                        </p:attrNameLst>
                                      </p:cBhvr>
                                      <p:to>
                                        <p:strVal val="visible"/>
                                      </p:to>
                                    </p:set>
                                    <p:animEffect filter="fade">
                                      <p:cBhvr>
                                        <p:cTn id="7" dur="750"/>
                                        <p:tgtEl>
                                          <p:spTgt spid="67604"/>
                                        </p:tgtEl>
                                      </p:cBhvr>
                                    </p:animEffect>
                                    <p:anim calcmode="lin" valueType="num">
                                      <p:cBhvr>
                                        <p:cTn id="8" dur="750" fill="hold"/>
                                        <p:tgtEl>
                                          <p:spTgt spid="67604"/>
                                        </p:tgtEl>
                                        <p:attrNameLst>
                                          <p:attrName>ppt_x</p:attrName>
                                        </p:attrNameLst>
                                      </p:cBhvr>
                                      <p:tavLst>
                                        <p:tav tm="0">
                                          <p:val>
                                            <p:strVal val="#ppt_x"/>
                                          </p:val>
                                        </p:tav>
                                        <p:tav tm="100000">
                                          <p:val>
                                            <p:strVal val="#ppt_x"/>
                                          </p:val>
                                        </p:tav>
                                      </p:tavLst>
                                    </p:anim>
                                    <p:anim calcmode="lin" valueType="num">
                                      <p:cBhvr>
                                        <p:cTn id="9" dur="750" fill="hold"/>
                                        <p:tgtEl>
                                          <p:spTgt spid="6760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750"/>
                            </p:stCondLst>
                            <p:childTnLst>
                              <p:par>
                                <p:cTn id="11" presetID="47" presetClass="entr" presetSubtype="0" fill="hold" nodeType="afterEffect">
                                  <p:stCondLst>
                                    <p:cond delay="0"/>
                                  </p:stCondLst>
                                  <p:childTnLst>
                                    <p:set>
                                      <p:cBhvr>
                                        <p:cTn id="12" dur="1" fill="hold">
                                          <p:stCondLst>
                                            <p:cond delay="0"/>
                                          </p:stCondLst>
                                        </p:cTn>
                                        <p:tgtEl>
                                          <p:spTgt spid="67594"/>
                                        </p:tgtEl>
                                        <p:attrNameLst>
                                          <p:attrName>style.visibility</p:attrName>
                                        </p:attrNameLst>
                                      </p:cBhvr>
                                      <p:to>
                                        <p:strVal val="visible"/>
                                      </p:to>
                                    </p:set>
                                    <p:animEffect filter="fade">
                                      <p:cBhvr>
                                        <p:cTn id="13" dur="750"/>
                                        <p:tgtEl>
                                          <p:spTgt spid="67594"/>
                                        </p:tgtEl>
                                      </p:cBhvr>
                                    </p:animEffect>
                                    <p:anim calcmode="lin" valueType="num">
                                      <p:cBhvr>
                                        <p:cTn id="14" dur="750" fill="hold"/>
                                        <p:tgtEl>
                                          <p:spTgt spid="67594"/>
                                        </p:tgtEl>
                                        <p:attrNameLst>
                                          <p:attrName>ppt_x</p:attrName>
                                        </p:attrNameLst>
                                      </p:cBhvr>
                                      <p:tavLst>
                                        <p:tav tm="0">
                                          <p:val>
                                            <p:strVal val="#ppt_x"/>
                                          </p:val>
                                        </p:tav>
                                        <p:tav tm="100000">
                                          <p:val>
                                            <p:strVal val="#ppt_x"/>
                                          </p:val>
                                        </p:tav>
                                      </p:tavLst>
                                    </p:anim>
                                    <p:anim calcmode="lin" valueType="num">
                                      <p:cBhvr>
                                        <p:cTn id="15" dur="750" fill="hold"/>
                                        <p:tgtEl>
                                          <p:spTgt spid="67594"/>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nodeType="afterEffect">
                                  <p:stCondLst>
                                    <p:cond delay="0"/>
                                  </p:stCondLst>
                                  <p:childTnLst>
                                    <p:set>
                                      <p:cBhvr>
                                        <p:cTn id="18" dur="1" fill="hold">
                                          <p:stCondLst>
                                            <p:cond delay="0"/>
                                          </p:stCondLst>
                                        </p:cTn>
                                        <p:tgtEl>
                                          <p:spTgt spid="67593"/>
                                        </p:tgtEl>
                                        <p:attrNameLst>
                                          <p:attrName>style.visibility</p:attrName>
                                        </p:attrNameLst>
                                      </p:cBhvr>
                                      <p:to>
                                        <p:strVal val="visible"/>
                                      </p:to>
                                    </p:set>
                                    <p:animEffect filter="fade">
                                      <p:cBhvr>
                                        <p:cTn id="19" dur="750"/>
                                        <p:tgtEl>
                                          <p:spTgt spid="67593"/>
                                        </p:tgtEl>
                                      </p:cBhvr>
                                    </p:animEffect>
                                    <p:anim calcmode="lin" valueType="num">
                                      <p:cBhvr>
                                        <p:cTn id="20" dur="750" fill="hold"/>
                                        <p:tgtEl>
                                          <p:spTgt spid="67593"/>
                                        </p:tgtEl>
                                        <p:attrNameLst>
                                          <p:attrName>ppt_x</p:attrName>
                                        </p:attrNameLst>
                                      </p:cBhvr>
                                      <p:tavLst>
                                        <p:tav tm="0">
                                          <p:val>
                                            <p:strVal val="#ppt_x"/>
                                          </p:val>
                                        </p:tav>
                                        <p:tav tm="100000">
                                          <p:val>
                                            <p:strVal val="#ppt_x"/>
                                          </p:val>
                                        </p:tav>
                                      </p:tavLst>
                                    </p:anim>
                                    <p:anim calcmode="lin" valueType="num">
                                      <p:cBhvr>
                                        <p:cTn id="21" dur="750" fill="hold"/>
                                        <p:tgtEl>
                                          <p:spTgt spid="67593"/>
                                        </p:tgtEl>
                                        <p:attrNameLst>
                                          <p:attrName>ppt_y</p:attrName>
                                        </p:attrNameLst>
                                      </p:cBhvr>
                                      <p:tavLst>
                                        <p:tav tm="0">
                                          <p:val>
                                            <p:strVal val="#ppt_y-.1"/>
                                          </p:val>
                                        </p:tav>
                                        <p:tav tm="100000">
                                          <p:val>
                                            <p:strVal val="#ppt_y"/>
                                          </p:val>
                                        </p:tav>
                                      </p:tavLst>
                                    </p:anim>
                                  </p:childTnLst>
                                </p:cTn>
                              </p:par>
                            </p:childTnLst>
                          </p:cTn>
                        </p:par>
                        <p:par>
                          <p:cTn id="22" fill="hold" nodeType="afterGroup">
                            <p:stCondLst>
                              <p:cond delay="2250"/>
                            </p:stCondLst>
                            <p:childTnLst>
                              <p:par>
                                <p:cTn id="23" presetID="47" presetClass="entr" presetSubtype="0" fill="hold" nodeType="afterEffect">
                                  <p:stCondLst>
                                    <p:cond delay="0"/>
                                  </p:stCondLst>
                                  <p:childTnLst>
                                    <p:set>
                                      <p:cBhvr>
                                        <p:cTn id="24" dur="1" fill="hold">
                                          <p:stCondLst>
                                            <p:cond delay="0"/>
                                          </p:stCondLst>
                                        </p:cTn>
                                        <p:tgtEl>
                                          <p:spTgt spid="67592"/>
                                        </p:tgtEl>
                                        <p:attrNameLst>
                                          <p:attrName>style.visibility</p:attrName>
                                        </p:attrNameLst>
                                      </p:cBhvr>
                                      <p:to>
                                        <p:strVal val="visible"/>
                                      </p:to>
                                    </p:set>
                                    <p:animEffect filter="fade">
                                      <p:cBhvr>
                                        <p:cTn id="25" dur="750"/>
                                        <p:tgtEl>
                                          <p:spTgt spid="67592"/>
                                        </p:tgtEl>
                                      </p:cBhvr>
                                    </p:animEffect>
                                    <p:anim calcmode="lin" valueType="num">
                                      <p:cBhvr>
                                        <p:cTn id="26" dur="750" fill="hold"/>
                                        <p:tgtEl>
                                          <p:spTgt spid="67592"/>
                                        </p:tgtEl>
                                        <p:attrNameLst>
                                          <p:attrName>ppt_x</p:attrName>
                                        </p:attrNameLst>
                                      </p:cBhvr>
                                      <p:tavLst>
                                        <p:tav tm="0">
                                          <p:val>
                                            <p:strVal val="#ppt_x"/>
                                          </p:val>
                                        </p:tav>
                                        <p:tav tm="100000">
                                          <p:val>
                                            <p:strVal val="#ppt_x"/>
                                          </p:val>
                                        </p:tav>
                                      </p:tavLst>
                                    </p:anim>
                                    <p:anim calcmode="lin" valueType="num">
                                      <p:cBhvr>
                                        <p:cTn id="27" dur="750" fill="hold"/>
                                        <p:tgtEl>
                                          <p:spTgt spid="6759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3000"/>
                            </p:stCondLst>
                            <p:childTnLst>
                              <p:par>
                                <p:cTn id="29" presetID="47" presetClass="entr" presetSubtype="0" fill="hold" nodeType="afterEffect">
                                  <p:stCondLst>
                                    <p:cond delay="0"/>
                                  </p:stCondLst>
                                  <p:childTnLst>
                                    <p:set>
                                      <p:cBhvr>
                                        <p:cTn id="30" dur="1" fill="hold">
                                          <p:stCondLst>
                                            <p:cond delay="0"/>
                                          </p:stCondLst>
                                        </p:cTn>
                                        <p:tgtEl>
                                          <p:spTgt spid="67595"/>
                                        </p:tgtEl>
                                        <p:attrNameLst>
                                          <p:attrName>style.visibility</p:attrName>
                                        </p:attrNameLst>
                                      </p:cBhvr>
                                      <p:to>
                                        <p:strVal val="visible"/>
                                      </p:to>
                                    </p:set>
                                    <p:animEffect filter="fade">
                                      <p:cBhvr>
                                        <p:cTn id="31" dur="750"/>
                                        <p:tgtEl>
                                          <p:spTgt spid="67595"/>
                                        </p:tgtEl>
                                      </p:cBhvr>
                                    </p:animEffect>
                                    <p:anim calcmode="lin" valueType="num">
                                      <p:cBhvr>
                                        <p:cTn id="32" dur="750" fill="hold"/>
                                        <p:tgtEl>
                                          <p:spTgt spid="67595"/>
                                        </p:tgtEl>
                                        <p:attrNameLst>
                                          <p:attrName>ppt_x</p:attrName>
                                        </p:attrNameLst>
                                      </p:cBhvr>
                                      <p:tavLst>
                                        <p:tav tm="0">
                                          <p:val>
                                            <p:strVal val="#ppt_x"/>
                                          </p:val>
                                        </p:tav>
                                        <p:tav tm="100000">
                                          <p:val>
                                            <p:strVal val="#ppt_x"/>
                                          </p:val>
                                        </p:tav>
                                      </p:tavLst>
                                    </p:anim>
                                    <p:anim calcmode="lin" valueType="num">
                                      <p:cBhvr>
                                        <p:cTn id="33" dur="750" fill="hold"/>
                                        <p:tgtEl>
                                          <p:spTgt spid="67595"/>
                                        </p:tgtEl>
                                        <p:attrNameLst>
                                          <p:attrName>ppt_y</p:attrName>
                                        </p:attrNameLst>
                                      </p:cBhvr>
                                      <p:tavLst>
                                        <p:tav tm="0">
                                          <p:val>
                                            <p:strVal val="#ppt_y-.1"/>
                                          </p:val>
                                        </p:tav>
                                        <p:tav tm="100000">
                                          <p:val>
                                            <p:strVal val="#ppt_y"/>
                                          </p:val>
                                        </p:tav>
                                      </p:tavLst>
                                    </p:anim>
                                  </p:childTnLst>
                                </p:cTn>
                              </p:par>
                            </p:childTnLst>
                          </p:cTn>
                        </p:par>
                        <p:par>
                          <p:cTn id="34" fill="hold" nodeType="afterGroup">
                            <p:stCondLst>
                              <p:cond delay="3750"/>
                            </p:stCondLst>
                            <p:childTnLst>
                              <p:par>
                                <p:cTn id="35" presetID="47" presetClass="entr" presetSubtype="0" fill="hold" nodeType="afterEffect">
                                  <p:stCondLst>
                                    <p:cond delay="0"/>
                                  </p:stCondLst>
                                  <p:childTnLst>
                                    <p:set>
                                      <p:cBhvr>
                                        <p:cTn id="36" dur="1" fill="hold">
                                          <p:stCondLst>
                                            <p:cond delay="0"/>
                                          </p:stCondLst>
                                        </p:cTn>
                                        <p:tgtEl>
                                          <p:spTgt spid="67596"/>
                                        </p:tgtEl>
                                        <p:attrNameLst>
                                          <p:attrName>style.visibility</p:attrName>
                                        </p:attrNameLst>
                                      </p:cBhvr>
                                      <p:to>
                                        <p:strVal val="visible"/>
                                      </p:to>
                                    </p:set>
                                    <p:animEffect filter="fade">
                                      <p:cBhvr>
                                        <p:cTn id="37" dur="750"/>
                                        <p:tgtEl>
                                          <p:spTgt spid="67596"/>
                                        </p:tgtEl>
                                      </p:cBhvr>
                                    </p:animEffect>
                                    <p:anim calcmode="lin" valueType="num">
                                      <p:cBhvr>
                                        <p:cTn id="38" dur="750" fill="hold"/>
                                        <p:tgtEl>
                                          <p:spTgt spid="67596"/>
                                        </p:tgtEl>
                                        <p:attrNameLst>
                                          <p:attrName>ppt_x</p:attrName>
                                        </p:attrNameLst>
                                      </p:cBhvr>
                                      <p:tavLst>
                                        <p:tav tm="0">
                                          <p:val>
                                            <p:strVal val="#ppt_x"/>
                                          </p:val>
                                        </p:tav>
                                        <p:tav tm="100000">
                                          <p:val>
                                            <p:strVal val="#ppt_x"/>
                                          </p:val>
                                        </p:tav>
                                      </p:tavLst>
                                    </p:anim>
                                    <p:anim calcmode="lin" valueType="num">
                                      <p:cBhvr>
                                        <p:cTn id="39" dur="750" fill="hold"/>
                                        <p:tgtEl>
                                          <p:spTgt spid="67596"/>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4500"/>
                            </p:stCondLst>
                            <p:childTnLst>
                              <p:par>
                                <p:cTn id="41" presetID="10" presetClass="entr" presetSubtype="0" fill="hold" nodeType="afterEffect">
                                  <p:stCondLst>
                                    <p:cond delay="0"/>
                                  </p:stCondLst>
                                  <p:childTnLst>
                                    <p:set>
                                      <p:cBhvr>
                                        <p:cTn id="42" dur="1" fill="hold">
                                          <p:stCondLst>
                                            <p:cond delay="0"/>
                                          </p:stCondLst>
                                        </p:cTn>
                                        <p:tgtEl>
                                          <p:spTgt spid="67597"/>
                                        </p:tgtEl>
                                        <p:attrNameLst>
                                          <p:attrName>style.visibility</p:attrName>
                                        </p:attrNameLst>
                                      </p:cBhvr>
                                      <p:to>
                                        <p:strVal val="visible"/>
                                      </p:to>
                                    </p:set>
                                    <p:animEffect filter="fade">
                                      <p:cBhvr>
                                        <p:cTn id="43" dur="500"/>
                                        <p:tgtEl>
                                          <p:spTgt spid="67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1" y="203929"/>
            <a:ext cx="8698352"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7500938" y="6429375"/>
            <a:ext cx="14097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1128932" y="1988840"/>
            <a:ext cx="7200219"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1.</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网络空间犯罪与取证概述</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2</a:t>
            </a:fld>
            <a:endParaRPr lang="zh-CN" altLang="zh-CN"/>
          </a:p>
        </p:txBody>
      </p:sp>
    </p:spTree>
    <p:extLst>
      <p:ext uri="{BB962C8B-B14F-4D97-AF65-F5344CB8AC3E}">
        <p14:creationId xmlns:p14="http://schemas.microsoft.com/office/powerpoint/2010/main" val="3622047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矩形 1">
            <a:extLst>
              <a:ext uri="{FF2B5EF4-FFF2-40B4-BE49-F238E27FC236}">
                <a16:creationId xmlns:a16="http://schemas.microsoft.com/office/drawing/2014/main" xmlns="" id="{39275096-C704-4DAA-9858-9EFC83F766FB}"/>
              </a:ext>
            </a:extLst>
          </p:cNvPr>
          <p:cNvSpPr/>
          <p:nvPr/>
        </p:nvSpPr>
        <p:spPr>
          <a:xfrm>
            <a:off x="111919" y="169864"/>
            <a:ext cx="6521054" cy="732166"/>
          </a:xfrm>
          <a:prstGeom prst="rect">
            <a:avLst/>
          </a:prstGeom>
          <a:noFill/>
          <a:ln w="9525">
            <a:noFill/>
          </a:ln>
        </p:spPr>
        <p:txBody>
          <a:bodyPr lIns="91418" tIns="45709" rIns="91418" bIns="45709">
            <a:spAutoFit/>
          </a:bodyPr>
          <a:lstStyle/>
          <a:p>
            <a:pPr algn="ctr" fontAlgn="auto">
              <a:lnSpc>
                <a:spcPct val="120000"/>
              </a:lnSpc>
            </a:pPr>
            <a:r>
              <a:rPr lang="zh-CN" altLang="en-US" sz="3465" b="1" noProof="1">
                <a:solidFill>
                  <a:srgbClr val="18478F"/>
                </a:solidFill>
                <a:latin typeface="微软雅黑" panose="020B0503020204020204" pitchFamily="34" charset="-122"/>
                <a:sym typeface="微软雅黑" panose="020B0503020204020204" pitchFamily="34" charset="-122"/>
              </a:rPr>
              <a:t>电信网络诈骗犯罪手法解析</a:t>
            </a:r>
            <a:endParaRPr lang="en-US" altLang="zh-CN" sz="3465" b="1" noProof="1">
              <a:solidFill>
                <a:srgbClr val="18478F"/>
              </a:solidFill>
              <a:latin typeface="微软雅黑" panose="020B0503020204020204" pitchFamily="34" charset="-122"/>
              <a:sym typeface="微软雅黑" panose="020B0503020204020204" pitchFamily="34" charset="-122"/>
            </a:endParaRPr>
          </a:p>
        </p:txBody>
      </p:sp>
      <p:pic>
        <p:nvPicPr>
          <p:cNvPr id="25602" name="图片 51">
            <a:extLst>
              <a:ext uri="{FF2B5EF4-FFF2-40B4-BE49-F238E27FC236}">
                <a16:creationId xmlns:a16="http://schemas.microsoft.com/office/drawing/2014/main" xmlns="" id="{785DF0C3-20FB-4285-B45C-58C7AEB14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18" y="1797103"/>
            <a:ext cx="5334000" cy="351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a:extLst>
              <a:ext uri="{FF2B5EF4-FFF2-40B4-BE49-F238E27FC236}">
                <a16:creationId xmlns:a16="http://schemas.microsoft.com/office/drawing/2014/main" xmlns="" id="{B82F86F3-B395-42A1-8E91-DB2C4C91D533}"/>
              </a:ext>
            </a:extLst>
          </p:cNvPr>
          <p:cNvSpPr/>
          <p:nvPr/>
        </p:nvSpPr>
        <p:spPr bwMode="auto">
          <a:xfrm>
            <a:off x="2493960" y="3853066"/>
            <a:ext cx="940429" cy="70312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defTabSz="685800">
              <a:defRPr/>
            </a:pPr>
            <a:r>
              <a:rPr lang="en-US" altLang="zh-CN" sz="3200" b="1" dirty="0">
                <a:ln w="6600">
                  <a:solidFill>
                    <a:schemeClr val="accent2"/>
                  </a:solidFill>
                  <a:prstDash val="solid"/>
                </a:ln>
                <a:solidFill>
                  <a:srgbClr val="FFFFFF"/>
                </a:solidFill>
                <a:effectLst>
                  <a:outerShdw dist="38100" dir="2700000" algn="tl" rotWithShape="0">
                    <a:schemeClr val="accent2"/>
                  </a:outerShdw>
                </a:effectLst>
              </a:rPr>
              <a:t>48</a:t>
            </a:r>
            <a:r>
              <a:rPr lang="zh-CN" altLang="en-US" sz="3200" b="1" dirty="0">
                <a:ln w="6600">
                  <a:solidFill>
                    <a:schemeClr val="accent2"/>
                  </a:solidFill>
                  <a:prstDash val="solid"/>
                </a:ln>
                <a:solidFill>
                  <a:srgbClr val="FFFFFF"/>
                </a:solidFill>
                <a:effectLst>
                  <a:outerShdw dist="38100" dir="2700000" algn="tl" rotWithShape="0">
                    <a:schemeClr val="accent2"/>
                  </a:outerShdw>
                </a:effectLst>
              </a:rPr>
              <a:t>种</a:t>
            </a:r>
          </a:p>
        </p:txBody>
      </p:sp>
      <p:sp>
        <p:nvSpPr>
          <p:cNvPr id="47108" name="文本框 3">
            <a:extLst>
              <a:ext uri="{FF2B5EF4-FFF2-40B4-BE49-F238E27FC236}">
                <a16:creationId xmlns:a16="http://schemas.microsoft.com/office/drawing/2014/main" xmlns="" id="{CD4C84F9-1B0B-4C48-B0F7-50F8C88D6A0B}"/>
              </a:ext>
            </a:extLst>
          </p:cNvPr>
          <p:cNvSpPr txBox="1"/>
          <p:nvPr/>
        </p:nvSpPr>
        <p:spPr>
          <a:xfrm>
            <a:off x="5619288" y="1247249"/>
            <a:ext cx="3226594" cy="5349157"/>
          </a:xfrm>
          <a:prstGeom prst="rect">
            <a:avLst/>
          </a:prstGeom>
          <a:noFill/>
          <a:ln w="9525">
            <a:noFill/>
          </a:ln>
        </p:spPr>
        <p:txBody>
          <a:bodyPr>
            <a:spAutoFit/>
          </a:bodyPr>
          <a:lstStyle/>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兼职刷单案件</a:t>
            </a:r>
            <a:endParaRPr lang="en-US" altLang="zh-CN" sz="2135"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网上办理贷款、信用卡类诈骗</a:t>
            </a:r>
            <a:endParaRPr lang="en-US" altLang="zh-CN" sz="2135"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冒充淘宝客服退款类诈骗</a:t>
            </a:r>
            <a:endParaRPr lang="en-US" altLang="zh-CN" sz="2135"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网上购物类诈骗</a:t>
            </a:r>
            <a:endParaRPr lang="en-US" altLang="zh-CN" sz="2135"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冒充公检法类诈骗</a:t>
            </a:r>
            <a:endParaRPr lang="en-US" altLang="zh-CN" sz="2135"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电话冒充熟人类诈骗（广东电白）</a:t>
            </a:r>
            <a:endParaRPr lang="en-US" altLang="zh-CN" sz="2135"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QQ（微信）冒充熟人诈骗（广西宾阳籍）</a:t>
            </a:r>
            <a:endParaRPr lang="en-US" altLang="zh-CN" sz="2135"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冒充武警消防人员诈骗</a:t>
            </a:r>
            <a:endParaRPr lang="en-US" altLang="zh-CN" sz="2135"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投资理财类诈骗</a:t>
            </a:r>
            <a:endParaRPr lang="en-US" altLang="zh-CN" sz="2135"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135" noProof="1">
                <a:solidFill>
                  <a:srgbClr val="18478F"/>
                </a:solidFill>
                <a:latin typeface="黑体" panose="02010609060101010101" charset="-122"/>
                <a:ea typeface="黑体" panose="02010609060101010101" charset="-122"/>
              </a:rPr>
              <a:t>婚恋交友，诱导投资、赌博类诈骗</a:t>
            </a:r>
            <a:endParaRPr lang="zh-CN" altLang="en-US" sz="2135" noProof="1">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矩形 1">
            <a:extLst>
              <a:ext uri="{FF2B5EF4-FFF2-40B4-BE49-F238E27FC236}">
                <a16:creationId xmlns:a16="http://schemas.microsoft.com/office/drawing/2014/main" xmlns="" id="{39275096-C704-4DAA-9858-9EFC83F766FB}"/>
              </a:ext>
            </a:extLst>
          </p:cNvPr>
          <p:cNvSpPr/>
          <p:nvPr/>
        </p:nvSpPr>
        <p:spPr>
          <a:xfrm>
            <a:off x="111919" y="169864"/>
            <a:ext cx="6521054" cy="732166"/>
          </a:xfrm>
          <a:prstGeom prst="rect">
            <a:avLst/>
          </a:prstGeom>
          <a:noFill/>
          <a:ln w="9525">
            <a:noFill/>
          </a:ln>
        </p:spPr>
        <p:txBody>
          <a:bodyPr lIns="91418" tIns="45709" rIns="91418" bIns="45709">
            <a:spAutoFit/>
          </a:bodyPr>
          <a:lstStyle/>
          <a:p>
            <a:pPr algn="ctr" fontAlgn="auto">
              <a:lnSpc>
                <a:spcPct val="120000"/>
              </a:lnSpc>
            </a:pPr>
            <a:r>
              <a:rPr lang="zh-CN" altLang="en-US" sz="3465" b="1" noProof="1">
                <a:solidFill>
                  <a:srgbClr val="18478F"/>
                </a:solidFill>
                <a:latin typeface="微软雅黑" panose="020B0503020204020204" pitchFamily="34" charset="-122"/>
                <a:sym typeface="微软雅黑" panose="020B0503020204020204" pitchFamily="34" charset="-122"/>
              </a:rPr>
              <a:t>电信网络诈骗犯罪手法解析</a:t>
            </a:r>
            <a:endParaRPr lang="en-US" altLang="zh-CN" sz="3465" b="1" noProof="1">
              <a:solidFill>
                <a:srgbClr val="18478F"/>
              </a:solidFill>
              <a:latin typeface="微软雅黑" panose="020B0503020204020204" pitchFamily="34" charset="-122"/>
              <a:sym typeface="微软雅黑" panose="020B0503020204020204" pitchFamily="34" charset="-122"/>
            </a:endParaRPr>
          </a:p>
        </p:txBody>
      </p:sp>
      <p:sp>
        <p:nvSpPr>
          <p:cNvPr id="47108" name="文本框 3">
            <a:extLst>
              <a:ext uri="{FF2B5EF4-FFF2-40B4-BE49-F238E27FC236}">
                <a16:creationId xmlns:a16="http://schemas.microsoft.com/office/drawing/2014/main" xmlns="" id="{CD4C84F9-1B0B-4C48-B0F7-50F8C88D6A0B}"/>
              </a:ext>
            </a:extLst>
          </p:cNvPr>
          <p:cNvSpPr txBox="1"/>
          <p:nvPr/>
        </p:nvSpPr>
        <p:spPr>
          <a:xfrm>
            <a:off x="460629" y="902030"/>
            <a:ext cx="8052467" cy="5632311"/>
          </a:xfrm>
          <a:prstGeom prst="rect">
            <a:avLst/>
          </a:prstGeom>
          <a:noFill/>
          <a:ln w="9525">
            <a:noFill/>
          </a:ln>
        </p:spPr>
        <p:txBody>
          <a:bodyPr wrap="square">
            <a:spAutoFit/>
          </a:bodyPr>
          <a:lstStyle/>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兼职刷单案件：盗取你的网银账号、骗取钱财</a:t>
            </a:r>
            <a:endParaRPr lang="en-US" altLang="zh-CN" sz="2400"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网上办理贷款、信用卡类诈骗</a:t>
            </a:r>
            <a:endParaRPr lang="en-US" altLang="zh-CN" sz="2400"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冒充淘宝客服退款类诈骗：要求提供银行卡号及验证码等信息，或要求扫描二维码</a:t>
            </a:r>
          </a:p>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网上购物类诈骗</a:t>
            </a:r>
            <a:endParaRPr lang="en-US" altLang="zh-CN" sz="2400"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冒充公检法类诈骗：要求你将钱转到骗子提供的“安全账户”</a:t>
            </a:r>
            <a:endParaRPr lang="en-US" altLang="zh-CN" sz="2400"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电话冒充熟人类诈骗（广东电白）</a:t>
            </a:r>
            <a:endParaRPr lang="en-US" altLang="zh-CN" sz="2400"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QQ（微信）冒充熟人诈骗（广西宾阳籍）</a:t>
            </a:r>
            <a:endParaRPr lang="en-US" altLang="zh-CN" sz="2400"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冒充武警消防人员诈骗</a:t>
            </a:r>
            <a:endParaRPr lang="en-US" altLang="zh-CN" sz="2400"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投资理财类诈骗</a:t>
            </a:r>
            <a:endParaRPr lang="en-US" altLang="zh-CN" sz="2400" noProof="1">
              <a:solidFill>
                <a:srgbClr val="18478F"/>
              </a:solidFill>
              <a:latin typeface="黑体" panose="02010609060101010101" charset="-122"/>
              <a:ea typeface="黑体" panose="02010609060101010101" charset="-122"/>
            </a:endParaRPr>
          </a:p>
          <a:p>
            <a:pPr marL="342900" indent="-342900" eaLnBrk="0" fontAlgn="auto" hangingPunct="0">
              <a:buFont typeface="Arial" panose="020B0604020202020204" pitchFamily="34" charset="0"/>
              <a:buChar char="•"/>
            </a:pPr>
            <a:r>
              <a:rPr lang="zh-CN" altLang="en-US" sz="2400" noProof="1">
                <a:solidFill>
                  <a:srgbClr val="18478F"/>
                </a:solidFill>
                <a:latin typeface="黑体" panose="02010609060101010101" charset="-122"/>
                <a:ea typeface="黑体" panose="02010609060101010101" charset="-122"/>
              </a:rPr>
              <a:t>婚恋交友，诱导投资、赌博类诈骗： “杀猪盘”诈骗，诱导投资（炒原油、黄金外汇、油币卡等等无不设局炒作），诱导赌博，裸聊敲诈（通过</a:t>
            </a:r>
            <a:r>
              <a:rPr lang="en-US" altLang="zh-CN" sz="2400" noProof="1">
                <a:solidFill>
                  <a:srgbClr val="18478F"/>
                </a:solidFill>
                <a:latin typeface="黑体" panose="02010609060101010101" charset="-122"/>
                <a:ea typeface="黑体" panose="02010609060101010101" charset="-122"/>
              </a:rPr>
              <a:t>app</a:t>
            </a:r>
            <a:r>
              <a:rPr lang="zh-CN" altLang="en-US" sz="2400" noProof="1">
                <a:solidFill>
                  <a:srgbClr val="18478F"/>
                </a:solidFill>
                <a:latin typeface="黑体" panose="02010609060101010101" charset="-122"/>
                <a:ea typeface="黑体" panose="02010609060101010101" charset="-122"/>
              </a:rPr>
              <a:t>收集个人信息），卖茶叶 </a:t>
            </a:r>
            <a:endParaRPr lang="zh-CN" altLang="en-US" sz="2400" noProof="1">
              <a:ea typeface="宋体" panose="02010600030101010101" pitchFamily="2" charset="-122"/>
            </a:endParaRPr>
          </a:p>
        </p:txBody>
      </p:sp>
    </p:spTree>
    <p:extLst>
      <p:ext uri="{BB962C8B-B14F-4D97-AF65-F5344CB8AC3E}">
        <p14:creationId xmlns:p14="http://schemas.microsoft.com/office/powerpoint/2010/main" val="3498456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矩形 1">
            <a:extLst>
              <a:ext uri="{FF2B5EF4-FFF2-40B4-BE49-F238E27FC236}">
                <a16:creationId xmlns:a16="http://schemas.microsoft.com/office/drawing/2014/main" xmlns="" id="{B841BE0F-6F6C-47E9-8B4B-951DF339A6DB}"/>
              </a:ext>
            </a:extLst>
          </p:cNvPr>
          <p:cNvSpPr/>
          <p:nvPr/>
        </p:nvSpPr>
        <p:spPr>
          <a:xfrm>
            <a:off x="696861" y="157164"/>
            <a:ext cx="5084814" cy="732166"/>
          </a:xfrm>
          <a:prstGeom prst="rect">
            <a:avLst/>
          </a:prstGeom>
          <a:noFill/>
          <a:ln w="9525">
            <a:noFill/>
          </a:ln>
        </p:spPr>
        <p:txBody>
          <a:bodyPr wrap="square" lIns="91418" tIns="45709" rIns="91418" bIns="45709">
            <a:spAutoFit/>
          </a:bodyPr>
          <a:lstStyle/>
          <a:p>
            <a:pPr algn="ctr" fontAlgn="auto">
              <a:lnSpc>
                <a:spcPct val="120000"/>
              </a:lnSpc>
            </a:pPr>
            <a:r>
              <a:rPr lang="zh-CN" altLang="en-US" sz="3465" b="1" noProof="1">
                <a:solidFill>
                  <a:srgbClr val="18478F"/>
                </a:solidFill>
                <a:latin typeface="微软雅黑" panose="020B0503020204020204" pitchFamily="34" charset="-122"/>
                <a:sym typeface="Open Sans" pitchFamily="34" charset="0"/>
              </a:rPr>
              <a:t>帮助信息网络犯罪活动罪</a:t>
            </a:r>
            <a:endParaRPr lang="en-US" altLang="zh-CN" sz="3465" b="1" noProof="1">
              <a:solidFill>
                <a:srgbClr val="18478F"/>
              </a:solidFill>
              <a:latin typeface="微软雅黑" panose="020B0503020204020204" pitchFamily="34" charset="-122"/>
              <a:sym typeface="微软雅黑" panose="020B0503020204020204" pitchFamily="34" charset="-122"/>
            </a:endParaRPr>
          </a:p>
        </p:txBody>
      </p:sp>
      <p:sp>
        <p:nvSpPr>
          <p:cNvPr id="82946" name="内容占位符 1">
            <a:extLst>
              <a:ext uri="{FF2B5EF4-FFF2-40B4-BE49-F238E27FC236}">
                <a16:creationId xmlns:a16="http://schemas.microsoft.com/office/drawing/2014/main" xmlns="" id="{26E7B1F1-A974-4717-9D48-57182A2F0F14}"/>
              </a:ext>
            </a:extLst>
          </p:cNvPr>
          <p:cNvSpPr>
            <a:spLocks noGrp="1"/>
          </p:cNvSpPr>
          <p:nvPr>
            <p:ph idx="1"/>
          </p:nvPr>
        </p:nvSpPr>
        <p:spPr>
          <a:xfrm>
            <a:off x="325041" y="1152525"/>
            <a:ext cx="2827734" cy="4351338"/>
          </a:xfrm>
        </p:spPr>
        <p:txBody>
          <a:bodyPr>
            <a:normAutofit fontScale="75000" lnSpcReduction="20000"/>
          </a:bodyPr>
          <a:lstStyle/>
          <a:p>
            <a:pPr marL="0" indent="0" fontAlgn="auto">
              <a:lnSpc>
                <a:spcPct val="150000"/>
              </a:lnSpc>
              <a:spcBef>
                <a:spcPts val="0"/>
              </a:spcBef>
              <a:buFont typeface="Arial" panose="020B0604020202020204" pitchFamily="34" charset="0"/>
              <a:buNone/>
            </a:pPr>
            <a:r>
              <a:rPr lang="zh-CN" altLang="en-US" sz="2135" b="1" noProof="1">
                <a:solidFill>
                  <a:srgbClr val="0070C0"/>
                </a:solidFill>
                <a:latin typeface="微软雅黑" panose="020B0503020204020204" pitchFamily="34" charset="-122"/>
              </a:rPr>
              <a:t>我国刑法于</a:t>
            </a:r>
            <a:r>
              <a:rPr lang="en-US" altLang="zh-CN" sz="2135" b="1" noProof="1">
                <a:solidFill>
                  <a:srgbClr val="0070C0"/>
                </a:solidFill>
                <a:latin typeface="微软雅黑" panose="020B0503020204020204" pitchFamily="34" charset="-122"/>
              </a:rPr>
              <a:t>2014</a:t>
            </a:r>
            <a:r>
              <a:rPr lang="zh-CN" altLang="en-US" sz="2135" b="1" noProof="1">
                <a:solidFill>
                  <a:srgbClr val="0070C0"/>
                </a:solidFill>
                <a:latin typeface="微软雅黑" panose="020B0503020204020204" pitchFamily="34" charset="-122"/>
              </a:rPr>
              <a:t>年通过了</a:t>
            </a:r>
            <a:r>
              <a:rPr lang="en-US" altLang="zh-CN" sz="2135" b="1" noProof="1">
                <a:solidFill>
                  <a:srgbClr val="0070C0"/>
                </a:solidFill>
                <a:latin typeface="微软雅黑" panose="020B0503020204020204" pitchFamily="34" charset="-122"/>
              </a:rPr>
              <a:t>《</a:t>
            </a:r>
            <a:r>
              <a:rPr lang="zh-CN" altLang="en-US" sz="2135" b="1" noProof="1">
                <a:solidFill>
                  <a:srgbClr val="0070C0"/>
                </a:solidFill>
                <a:latin typeface="微软雅黑" panose="020B0503020204020204" pitchFamily="34" charset="-122"/>
              </a:rPr>
              <a:t>刑法修正案（九）</a:t>
            </a:r>
            <a:r>
              <a:rPr lang="en-US" altLang="zh-CN" sz="2135" b="1" noProof="1">
                <a:solidFill>
                  <a:srgbClr val="0070C0"/>
                </a:solidFill>
                <a:latin typeface="微软雅黑" panose="020B0503020204020204" pitchFamily="34" charset="-122"/>
              </a:rPr>
              <a:t>》</a:t>
            </a:r>
            <a:r>
              <a:rPr lang="zh-CN" altLang="en-US" sz="2135" b="1" noProof="1">
                <a:solidFill>
                  <a:srgbClr val="0070C0"/>
                </a:solidFill>
                <a:latin typeface="微软雅黑" panose="020B0503020204020204" pitchFamily="34" charset="-122"/>
              </a:rPr>
              <a:t>，其中新增了“帮助信息网络犯罪活动罪”，这其中，银行如果不认证履行尽职审查的责任，导致本银行开办的对公账户被用于犯罪，是涉嫌构成“帮助信息网络犯罪活动罪”的，根据刑法第</a:t>
            </a:r>
            <a:r>
              <a:rPr lang="en-US" altLang="zh-CN" sz="2135" b="1" noProof="1">
                <a:solidFill>
                  <a:srgbClr val="0070C0"/>
                </a:solidFill>
                <a:latin typeface="微软雅黑" panose="020B0503020204020204" pitchFamily="34" charset="-122"/>
              </a:rPr>
              <a:t>287</a:t>
            </a:r>
            <a:r>
              <a:rPr lang="zh-CN" altLang="en-US" sz="2135" b="1" noProof="1">
                <a:solidFill>
                  <a:srgbClr val="0070C0"/>
                </a:solidFill>
                <a:latin typeface="微软雅黑" panose="020B0503020204020204" pitchFamily="34" charset="-122"/>
              </a:rPr>
              <a:t>条的规定，情节严重的，处三年以下有期徒刑或者拘役，并处或单处罚金。</a:t>
            </a:r>
            <a:endParaRPr lang="en-US" altLang="zh-CN" sz="2135" b="1" noProof="1">
              <a:solidFill>
                <a:srgbClr val="0070C0"/>
              </a:solidFill>
              <a:latin typeface="微软雅黑" panose="020B0503020204020204" pitchFamily="34" charset="-122"/>
            </a:endParaRPr>
          </a:p>
        </p:txBody>
      </p:sp>
      <p:pic>
        <p:nvPicPr>
          <p:cNvPr id="45059" name="图片 4">
            <a:extLst>
              <a:ext uri="{FF2B5EF4-FFF2-40B4-BE49-F238E27FC236}">
                <a16:creationId xmlns:a16="http://schemas.microsoft.com/office/drawing/2014/main" xmlns="" id="{A990208B-6EF1-4D64-833B-1AB54C451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522" y="1028700"/>
            <a:ext cx="2808684"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图片 6">
            <a:extLst>
              <a:ext uri="{FF2B5EF4-FFF2-40B4-BE49-F238E27FC236}">
                <a16:creationId xmlns:a16="http://schemas.microsoft.com/office/drawing/2014/main" xmlns="" id="{5E0F26A1-2678-453C-AED4-F12D915B5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966" y="1054100"/>
            <a:ext cx="287655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966" y="260524"/>
            <a:ext cx="5827169" cy="707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999" dirty="0">
                <a:solidFill>
                  <a:srgbClr val="31B5D6"/>
                </a:solidFill>
                <a:latin typeface="微软雅黑" panose="020B0503020204020204" pitchFamily="34" charset="-122"/>
                <a:ea typeface="微软雅黑" panose="020B0503020204020204" pitchFamily="34" charset="-122"/>
                <a:sym typeface="Calibri" pitchFamily="34" charset="0"/>
              </a:rPr>
              <a:t>典型案例</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23</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214843" y="1046476"/>
            <a:ext cx="5637299" cy="5316920"/>
          </a:xfrm>
          <a:prstGeom prst="rect">
            <a:avLst/>
          </a:prstGeom>
        </p:spPr>
        <p:txBody>
          <a:bodyPr lIns="114793" tIns="57396" rIns="114793" bIns="57396"/>
          <a:lstStyle>
            <a:defPPr>
              <a:defRPr lang="zh-CN"/>
            </a:defPPr>
            <a:lvl1pPr marL="342900" indent="-342900" eaLnBrk="0" hangingPunct="0">
              <a:spcBef>
                <a:spcPct val="20000"/>
              </a:spcBef>
              <a:buClr>
                <a:schemeClr val="folHlink"/>
              </a:buClr>
              <a:buSzPct val="60000"/>
              <a:buFont typeface="Wingdings" pitchFamily="2" charset="2"/>
              <a:buChar char="n"/>
              <a:defRPr kumimoji="1" sz="3200">
                <a:latin typeface="+mn-lt"/>
                <a:ea typeface="+mn-ea"/>
              </a:defRPr>
            </a:lvl1pPr>
            <a:lvl2pPr marL="742950" indent="-285750" eaLnBrk="0" hangingPunct="0">
              <a:spcBef>
                <a:spcPct val="20000"/>
              </a:spcBef>
              <a:buClr>
                <a:schemeClr val="hlink"/>
              </a:buClr>
              <a:buSzPct val="55000"/>
              <a:buFont typeface="Wingdings" pitchFamily="2" charset="2"/>
              <a:buChar char="n"/>
              <a:defRPr kumimoji="1" sz="2800">
                <a:latin typeface="+mn-lt"/>
                <a:ea typeface="+mn-ea"/>
              </a:defRPr>
            </a:lvl2pPr>
            <a:lvl3pPr marL="1143000" indent="-228600" eaLnBrk="0" hangingPunct="0">
              <a:spcBef>
                <a:spcPct val="20000"/>
              </a:spcBef>
              <a:buClr>
                <a:schemeClr val="folHlink"/>
              </a:buClr>
              <a:buSzPct val="50000"/>
              <a:buFont typeface="Wingdings" pitchFamily="2" charset="2"/>
              <a:buChar char="n"/>
              <a:defRPr kumimoji="1" sz="2400">
                <a:latin typeface="+mn-lt"/>
                <a:ea typeface="+mn-ea"/>
              </a:defRPr>
            </a:lvl3pPr>
            <a:lvl4pPr marL="1600200" indent="-228600" eaLnBrk="0" hangingPunct="0">
              <a:spcBef>
                <a:spcPct val="20000"/>
              </a:spcBef>
              <a:buClr>
                <a:schemeClr val="accent2"/>
              </a:buClr>
              <a:buSzPct val="55000"/>
              <a:buFont typeface="Wingdings" pitchFamily="2" charset="2"/>
              <a:buChar char="n"/>
              <a:defRPr kumimoji="1" sz="2000">
                <a:latin typeface="+mn-lt"/>
                <a:ea typeface="+mn-ea"/>
              </a:defRPr>
            </a:lvl4pPr>
            <a:lvl5pPr marL="2057400" indent="-228600" eaLnBrk="0" hangingPunct="0">
              <a:spcBef>
                <a:spcPct val="20000"/>
              </a:spcBef>
              <a:buClr>
                <a:schemeClr val="accent1"/>
              </a:buClr>
              <a:buSzPct val="50000"/>
              <a:buFont typeface="Wingdings" pitchFamily="2" charset="2"/>
              <a:buChar char="n"/>
              <a:defRPr kumimoji="1" sz="2000">
                <a:latin typeface="+mn-lt"/>
                <a:ea typeface="+mn-ea"/>
              </a:defRPr>
            </a:lvl5pPr>
            <a:lvl6pPr marL="25146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6pPr>
            <a:lvl7pPr marL="29718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7pPr>
            <a:lvl8pPr marL="34290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8pPr>
            <a:lvl9pPr marL="3886200" indent="-228600" fontAlgn="base">
              <a:spcBef>
                <a:spcPct val="20000"/>
              </a:spcBef>
              <a:spcAft>
                <a:spcPct val="0"/>
              </a:spcAft>
              <a:buClr>
                <a:schemeClr val="accent1"/>
              </a:buClr>
              <a:buSzPct val="50000"/>
              <a:buFont typeface="Wingdings" pitchFamily="2" charset="2"/>
              <a:buChar char="n"/>
              <a:defRPr kumimoji="1" sz="2000">
                <a:latin typeface="+mn-lt"/>
                <a:ea typeface="+mn-ea"/>
              </a:defRPr>
            </a:lvl9pPr>
          </a:lstStyle>
          <a:p>
            <a:r>
              <a:rPr lang="zh-CN" altLang="en-US" sz="2400" dirty="0"/>
              <a:t>被告人林某、温某、赖某结伙明知他人利用信息网络实施开设赌场犯罪</a:t>
            </a:r>
            <a:r>
              <a:rPr lang="en-US" altLang="zh-CN" sz="2400" dirty="0"/>
              <a:t>,</a:t>
            </a:r>
            <a:r>
              <a:rPr lang="zh-CN" altLang="en-US" sz="2400" dirty="0"/>
              <a:t>仍受雇佣为赌博网站</a:t>
            </a:r>
            <a:r>
              <a:rPr lang="zh-CN" altLang="en-US" sz="2400" dirty="0">
                <a:solidFill>
                  <a:srgbClr val="FF0000"/>
                </a:solidFill>
              </a:rPr>
              <a:t>提供广告推广、发展会员</a:t>
            </a:r>
            <a:r>
              <a:rPr lang="zh-CN" altLang="en-US" sz="2400" dirty="0"/>
              <a:t>等帮助行为</a:t>
            </a:r>
            <a:endParaRPr lang="en-US" altLang="zh-CN" sz="2400" dirty="0"/>
          </a:p>
          <a:p>
            <a:r>
              <a:rPr lang="zh-CN" altLang="en-US" sz="2400" dirty="0"/>
              <a:t>被告人何某、姚某、刘某明知同案人王某、赵某某等人利用信息网络实施犯罪，为其</a:t>
            </a:r>
            <a:r>
              <a:rPr lang="zh-CN" altLang="en-US" sz="2400" dirty="0">
                <a:solidFill>
                  <a:srgbClr val="FF0000"/>
                </a:solidFill>
              </a:rPr>
              <a:t>提供软件开发及维护等技术服务</a:t>
            </a:r>
            <a:endParaRPr lang="en-US" altLang="zh-CN" sz="2400" dirty="0"/>
          </a:p>
          <a:p>
            <a:r>
              <a:rPr lang="zh-CN" altLang="en-US" sz="2400" dirty="0"/>
              <a:t>被告人江某在明知他人收购银行卡用于网络犯罪洗钱的情况下</a:t>
            </a:r>
            <a:r>
              <a:rPr lang="en-US" altLang="zh-CN" sz="2400" dirty="0"/>
              <a:t>,</a:t>
            </a:r>
            <a:r>
              <a:rPr lang="zh-CN" altLang="en-US" sz="2400" dirty="0"/>
              <a:t>为获取非法利益</a:t>
            </a:r>
            <a:r>
              <a:rPr lang="en-US" altLang="zh-CN" sz="2400" dirty="0"/>
              <a:t>,</a:t>
            </a:r>
            <a:r>
              <a:rPr lang="zh-CN" altLang="en-US" sz="2400" dirty="0">
                <a:solidFill>
                  <a:srgbClr val="FF0000"/>
                </a:solidFill>
              </a:rPr>
              <a:t>非法出售自己的银行卡</a:t>
            </a:r>
            <a:endParaRPr lang="en-US" altLang="zh-CN" sz="2400" dirty="0"/>
          </a:p>
          <a:p>
            <a:r>
              <a:rPr lang="zh-CN" altLang="en-US" sz="2400" dirty="0"/>
              <a:t>构成帮助信息网络犯罪活动罪</a:t>
            </a:r>
          </a:p>
        </p:txBody>
      </p:sp>
      <p:pic>
        <p:nvPicPr>
          <p:cNvPr id="4" name="图片 3">
            <a:extLst>
              <a:ext uri="{FF2B5EF4-FFF2-40B4-BE49-F238E27FC236}">
                <a16:creationId xmlns:a16="http://schemas.microsoft.com/office/drawing/2014/main" xmlns="" id="{C446F2A1-9E8C-4509-B0D2-40E2E5D77B33}"/>
              </a:ext>
            </a:extLst>
          </p:cNvPr>
          <p:cNvPicPr>
            <a:picLocks noChangeAspect="1"/>
          </p:cNvPicPr>
          <p:nvPr/>
        </p:nvPicPr>
        <p:blipFill>
          <a:blip r:embed="rId3"/>
          <a:stretch>
            <a:fillRect/>
          </a:stretch>
        </p:blipFill>
        <p:spPr>
          <a:xfrm>
            <a:off x="5997127" y="1046477"/>
            <a:ext cx="2932031" cy="4635575"/>
          </a:xfrm>
          <a:prstGeom prst="rect">
            <a:avLst/>
          </a:prstGeom>
        </p:spPr>
      </p:pic>
      <p:grpSp>
        <p:nvGrpSpPr>
          <p:cNvPr id="7" name="组合 6">
            <a:extLst>
              <a:ext uri="{FF2B5EF4-FFF2-40B4-BE49-F238E27FC236}">
                <a16:creationId xmlns:a16="http://schemas.microsoft.com/office/drawing/2014/main" xmlns="" id="{DC29B7AB-8E9A-4A2F-B59A-5A5DC8E3F814}"/>
              </a:ext>
            </a:extLst>
          </p:cNvPr>
          <p:cNvGrpSpPr/>
          <p:nvPr/>
        </p:nvGrpSpPr>
        <p:grpSpPr>
          <a:xfrm>
            <a:off x="465998" y="978802"/>
            <a:ext cx="7450416" cy="63472"/>
            <a:chOff x="655309" y="1032131"/>
            <a:chExt cx="10477147" cy="66943"/>
          </a:xfrm>
        </p:grpSpPr>
        <p:sp>
          <p:nvSpPr>
            <p:cNvPr id="8" name="矩形 7">
              <a:extLst>
                <a:ext uri="{FF2B5EF4-FFF2-40B4-BE49-F238E27FC236}">
                  <a16:creationId xmlns:a16="http://schemas.microsoft.com/office/drawing/2014/main" xmlns="" id="{8F33CCE1-8BE2-4E3E-83D3-9D6C18C9FC87}"/>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ED691441-B436-4FF1-8970-D021A6BA442D}"/>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BF233AC4-4F76-4D1A-84F1-84F8DAE03F74}"/>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80360046-DA5F-48BE-AB66-090F4841433B}"/>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4028A90B-A8AA-4B89-9030-D8EF89C979AD}"/>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6E779581-B6EA-4E51-A14D-D67F4D7D3A02}"/>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E635922D-FCBC-47DA-87C3-CE0C5EBE0D6F}"/>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86202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网络空间犯罪的取证</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24</a:t>
            </a:fld>
            <a:endParaRPr lang="zh-CN" altLang="zh-CN"/>
          </a:p>
        </p:txBody>
      </p:sp>
      <p:sp>
        <p:nvSpPr>
          <p:cNvPr id="110" name="文本框 109">
            <a:extLst>
              <a:ext uri="{FF2B5EF4-FFF2-40B4-BE49-F238E27FC236}">
                <a16:creationId xmlns:a16="http://schemas.microsoft.com/office/drawing/2014/main" xmlns="" id="{46B606CD-F8CC-4E75-9DEA-2C7C2F7994F4}"/>
              </a:ext>
            </a:extLst>
          </p:cNvPr>
          <p:cNvSpPr txBox="1"/>
          <p:nvPr/>
        </p:nvSpPr>
        <p:spPr>
          <a:xfrm>
            <a:off x="1120776" y="1290798"/>
            <a:ext cx="7053518" cy="2554545"/>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网络空间取证是指按照符合法律规范的方式，对能够为法庭接受的，足够可靠和有说服性的，存在于计算机、相关外设和网络中的电子证据的保护、固定、获取、分析和呈堂的过程。</a:t>
            </a:r>
          </a:p>
        </p:txBody>
      </p:sp>
      <p:grpSp>
        <p:nvGrpSpPr>
          <p:cNvPr id="6" name="组合 5">
            <a:extLst>
              <a:ext uri="{FF2B5EF4-FFF2-40B4-BE49-F238E27FC236}">
                <a16:creationId xmlns:a16="http://schemas.microsoft.com/office/drawing/2014/main" xmlns="" id="{6F99D407-CC43-4EB2-B786-2820983045F1}"/>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124DC540-8F14-4C7D-9CBD-9077811186D8}"/>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B940B482-E155-4388-BA80-FFC7B20EAD60}"/>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20F9F303-07AD-4A0A-B5B2-0A42059B2798}"/>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89C1A816-4CB0-4895-AE2A-9AF8C1EF2EB1}"/>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577E5343-6B08-4D8A-9DF8-C6DE043B3E92}"/>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3467D622-0B03-4CC3-BE10-0CFD19B0B53C}"/>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30305398-3E5E-4EA0-B790-3B0B7895D5A0}"/>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873090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1" y="203929"/>
            <a:ext cx="8698352"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7500938" y="6429375"/>
            <a:ext cx="14097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1128933" y="1988840"/>
            <a:ext cx="6879101"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2.</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电子物证</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25</a:t>
            </a:fld>
            <a:endParaRPr lang="zh-CN" altLang="zh-CN"/>
          </a:p>
        </p:txBody>
      </p:sp>
    </p:spTree>
    <p:extLst>
      <p:ext uri="{BB962C8B-B14F-4D97-AF65-F5344CB8AC3E}">
        <p14:creationId xmlns:p14="http://schemas.microsoft.com/office/powerpoint/2010/main" val="1255758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电子物证的概念</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26</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1120776" y="1236118"/>
            <a:ext cx="5100087" cy="2554545"/>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电子物证</a:t>
            </a:r>
            <a:endParaRPr lang="en-US" altLang="zh-CN" sz="3200" dirty="0"/>
          </a:p>
          <a:p>
            <a:pPr marL="285750" indent="-285750">
              <a:buFont typeface="Wingdings" panose="05000000000000000000" pitchFamily="2" charset="2"/>
              <a:buChar char="l"/>
            </a:pPr>
            <a:r>
              <a:rPr lang="zh-CN" altLang="en-US" sz="3200" dirty="0"/>
              <a:t>电子数据</a:t>
            </a:r>
            <a:endParaRPr lang="en-US" altLang="zh-CN" sz="3200" dirty="0"/>
          </a:p>
          <a:p>
            <a:pPr marL="285750" indent="-285750">
              <a:buFont typeface="Wingdings" panose="05000000000000000000" pitchFamily="2" charset="2"/>
              <a:buChar char="l"/>
            </a:pPr>
            <a:r>
              <a:rPr lang="zh-CN" altLang="en-US" sz="3200" dirty="0"/>
              <a:t>电子证据</a:t>
            </a:r>
            <a:endParaRPr lang="en-US" altLang="zh-CN" sz="3200" dirty="0"/>
          </a:p>
          <a:p>
            <a:pPr marL="285750" indent="-285750">
              <a:buFont typeface="Wingdings" panose="05000000000000000000" pitchFamily="2" charset="2"/>
              <a:buChar char="l"/>
            </a:pPr>
            <a:r>
              <a:rPr lang="zh-CN" altLang="en-US" sz="3200" dirty="0"/>
              <a:t>计算机证据</a:t>
            </a:r>
            <a:endParaRPr lang="en-US" altLang="zh-CN" sz="3200" dirty="0"/>
          </a:p>
          <a:p>
            <a:pPr marL="285750" indent="-285750">
              <a:buFont typeface="Wingdings" panose="05000000000000000000" pitchFamily="2" charset="2"/>
              <a:buChar char="l"/>
            </a:pPr>
            <a:r>
              <a:rPr lang="zh-CN" altLang="en-US" sz="3200" dirty="0"/>
              <a:t>数字证据</a:t>
            </a:r>
          </a:p>
        </p:txBody>
      </p:sp>
      <p:grpSp>
        <p:nvGrpSpPr>
          <p:cNvPr id="6" name="组合 5">
            <a:extLst>
              <a:ext uri="{FF2B5EF4-FFF2-40B4-BE49-F238E27FC236}">
                <a16:creationId xmlns:a16="http://schemas.microsoft.com/office/drawing/2014/main" xmlns="" id="{AFEE83B3-840D-4FC1-92F8-A328A78A8137}"/>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52A1576A-70D5-4E7F-9109-FC9C04174467}"/>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CC9A4931-CF24-4D6A-A0E5-CDAA49857264}"/>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050A5684-72FD-49D6-A725-5AD0516C0B79}"/>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75F21DCB-8787-4384-93FD-9434A452FA52}"/>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6D1C516D-CA1B-4E59-9E6C-9B641D0C8D79}"/>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9EAB41FE-BBBF-433E-948A-63019D502E27}"/>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51CA7FDB-6D27-4851-911F-9D14012B7D9A}"/>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198578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电子物证的特征</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27</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1120776" y="1236117"/>
            <a:ext cx="5100087" cy="1569660"/>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潜在的，不是显而易见的</a:t>
            </a:r>
          </a:p>
          <a:p>
            <a:pPr marL="285750" indent="-285750">
              <a:buFont typeface="Wingdings" panose="05000000000000000000" pitchFamily="2" charset="2"/>
              <a:buChar char="l"/>
            </a:pPr>
            <a:r>
              <a:rPr lang="zh-CN" altLang="en-US" sz="3200" dirty="0"/>
              <a:t>脆弱性</a:t>
            </a:r>
          </a:p>
          <a:p>
            <a:pPr marL="285750" indent="-285750">
              <a:buFont typeface="Wingdings" panose="05000000000000000000" pitchFamily="2" charset="2"/>
              <a:buChar char="l"/>
            </a:pPr>
            <a:r>
              <a:rPr lang="zh-CN" altLang="en-US" sz="3200" dirty="0"/>
              <a:t>挥发性</a:t>
            </a:r>
          </a:p>
        </p:txBody>
      </p:sp>
      <p:sp>
        <p:nvSpPr>
          <p:cNvPr id="6" name="文本框 5">
            <a:extLst>
              <a:ext uri="{FF2B5EF4-FFF2-40B4-BE49-F238E27FC236}">
                <a16:creationId xmlns:a16="http://schemas.microsoft.com/office/drawing/2014/main" xmlns="" id="{5C93EDD7-445D-4FD6-9D96-3C1A1205E616}"/>
              </a:ext>
            </a:extLst>
          </p:cNvPr>
          <p:cNvSpPr txBox="1"/>
          <p:nvPr/>
        </p:nvSpPr>
        <p:spPr>
          <a:xfrm>
            <a:off x="1124466" y="3261562"/>
            <a:ext cx="7237870" cy="2554545"/>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可以被精确的复制，制作多个副本</a:t>
            </a:r>
          </a:p>
          <a:p>
            <a:pPr marL="285750" indent="-285750">
              <a:buFont typeface="Wingdings" panose="05000000000000000000" pitchFamily="2" charset="2"/>
              <a:buChar char="l"/>
            </a:pPr>
            <a:r>
              <a:rPr lang="zh-CN" altLang="en-US" sz="3200" dirty="0"/>
              <a:t>用适当的软件工具和原件对比，很容易鉴别当前的电子证据是否有改变</a:t>
            </a:r>
          </a:p>
          <a:p>
            <a:pPr marL="285750" indent="-285750">
              <a:buFont typeface="Wingdings" panose="05000000000000000000" pitchFamily="2" charset="2"/>
              <a:buChar char="l"/>
            </a:pPr>
            <a:r>
              <a:rPr lang="zh-CN" altLang="en-US" sz="3200" dirty="0"/>
              <a:t>犯罪嫌疑人完全销毁电子证据是比较困难的</a:t>
            </a:r>
          </a:p>
        </p:txBody>
      </p:sp>
      <p:grpSp>
        <p:nvGrpSpPr>
          <p:cNvPr id="7" name="组合 6">
            <a:extLst>
              <a:ext uri="{FF2B5EF4-FFF2-40B4-BE49-F238E27FC236}">
                <a16:creationId xmlns:a16="http://schemas.microsoft.com/office/drawing/2014/main" xmlns="" id="{EEC69375-D1F2-4837-BB2B-A1C6C12E073D}"/>
              </a:ext>
            </a:extLst>
          </p:cNvPr>
          <p:cNvGrpSpPr/>
          <p:nvPr/>
        </p:nvGrpSpPr>
        <p:grpSpPr>
          <a:xfrm>
            <a:off x="465998" y="978802"/>
            <a:ext cx="7450416" cy="63472"/>
            <a:chOff x="655309" y="1032131"/>
            <a:chExt cx="10477147" cy="66943"/>
          </a:xfrm>
        </p:grpSpPr>
        <p:sp>
          <p:nvSpPr>
            <p:cNvPr id="8" name="矩形 7">
              <a:extLst>
                <a:ext uri="{FF2B5EF4-FFF2-40B4-BE49-F238E27FC236}">
                  <a16:creationId xmlns:a16="http://schemas.microsoft.com/office/drawing/2014/main" xmlns="" id="{7F6B8AA7-9A2E-469B-950E-4C15A91F9B6B}"/>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3F14C2A0-8A8D-468B-9715-214194838E7C}"/>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B4AA8381-4C6D-4990-8EBD-7EE961C1AA4B}"/>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DA833CBC-4521-4C5D-92E7-119FA14DC8EA}"/>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5D957741-E9D9-4C6A-A00B-D05CA4CAE092}"/>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74540933-D256-48A2-B378-28A126DD5DA7}"/>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6EE93CBB-2B58-46D4-8BEA-ADD6C18810F1}"/>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281916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电子数据的审核认定</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28</a:t>
            </a:fld>
            <a:endParaRPr lang="zh-CN" altLang="zh-CN"/>
          </a:p>
        </p:txBody>
      </p:sp>
      <p:sp>
        <p:nvSpPr>
          <p:cNvPr id="6" name="文本框 5">
            <a:extLst>
              <a:ext uri="{FF2B5EF4-FFF2-40B4-BE49-F238E27FC236}">
                <a16:creationId xmlns:a16="http://schemas.microsoft.com/office/drawing/2014/main" xmlns="" id="{5C93EDD7-445D-4FD6-9D96-3C1A1205E616}"/>
              </a:ext>
            </a:extLst>
          </p:cNvPr>
          <p:cNvSpPr txBox="1"/>
          <p:nvPr/>
        </p:nvSpPr>
        <p:spPr>
          <a:xfrm>
            <a:off x="953065" y="1832036"/>
            <a:ext cx="7237870" cy="4401205"/>
          </a:xfrm>
          <a:prstGeom prst="rect">
            <a:avLst/>
          </a:prstGeom>
          <a:noFill/>
        </p:spPr>
        <p:txBody>
          <a:bodyPr wrap="square">
            <a:spAutoFit/>
          </a:bodyPr>
          <a:lstStyle/>
          <a:p>
            <a:pPr marL="285750" indent="-285750">
              <a:buFont typeface="Wingdings" panose="05000000000000000000" pitchFamily="2" charset="2"/>
              <a:buChar char="l"/>
            </a:pPr>
            <a:r>
              <a:rPr lang="zh-CN" altLang="en-US" sz="2800" dirty="0"/>
              <a:t>第八十七条规定审判人员对单一证据可以从下列方面进行审核认定：证据是否为原件、原物，复制件、复制品与原件、原物是否相符；证据与本案事实是否相关；证据的形式、来源是否符合法律规定；证据的内容是否真实；证人或者提供证据的人与当事人有无利害关系。</a:t>
            </a:r>
            <a:endParaRPr lang="en-US" altLang="zh-CN" sz="2800" dirty="0"/>
          </a:p>
          <a:p>
            <a:pPr marL="285750" indent="-285750">
              <a:buFont typeface="Wingdings" panose="05000000000000000000" pitchFamily="2" charset="2"/>
              <a:buChar char="l"/>
            </a:pPr>
            <a:r>
              <a:rPr lang="zh-CN" altLang="en-US" sz="2800" dirty="0"/>
              <a:t>第八十八条规定审判人员对案件的全部证据，应当从各证据与案件事实的关联程度、各证据之间的联系等方面进行综合审查判断。</a:t>
            </a:r>
          </a:p>
        </p:txBody>
      </p:sp>
      <p:sp>
        <p:nvSpPr>
          <p:cNvPr id="8" name="文本框 7">
            <a:extLst>
              <a:ext uri="{FF2B5EF4-FFF2-40B4-BE49-F238E27FC236}">
                <a16:creationId xmlns:a16="http://schemas.microsoft.com/office/drawing/2014/main" xmlns="" id="{E2EAE34C-F086-4F82-ABAD-8DC669326359}"/>
              </a:ext>
            </a:extLst>
          </p:cNvPr>
          <p:cNvSpPr txBox="1"/>
          <p:nvPr/>
        </p:nvSpPr>
        <p:spPr>
          <a:xfrm>
            <a:off x="465998" y="1149288"/>
            <a:ext cx="8539457" cy="584775"/>
          </a:xfrm>
          <a:prstGeom prst="rect">
            <a:avLst/>
          </a:prstGeom>
          <a:noFill/>
        </p:spPr>
        <p:txBody>
          <a:bodyPr wrap="square">
            <a:spAutoFit/>
          </a:bodyPr>
          <a:lstStyle/>
          <a:p>
            <a:r>
              <a:rPr lang="zh-CN" altLang="zh-CN" sz="3200" kern="100" dirty="0">
                <a:effectLst/>
                <a:latin typeface="Times New Roman" panose="02020603050405020304" pitchFamily="18" charset="0"/>
                <a:ea typeface="宋体" panose="02010600030101010101" pitchFamily="2" charset="-122"/>
                <a:cs typeface="Times New Roman" panose="02020603050405020304" pitchFamily="18" charset="0"/>
              </a:rPr>
              <a:t>《最高人民法院关于民事诉讼证据的若干规定》</a:t>
            </a:r>
            <a:endParaRPr lang="zh-CN" altLang="en-US" sz="3200" dirty="0"/>
          </a:p>
        </p:txBody>
      </p:sp>
      <p:grpSp>
        <p:nvGrpSpPr>
          <p:cNvPr id="7" name="组合 6">
            <a:extLst>
              <a:ext uri="{FF2B5EF4-FFF2-40B4-BE49-F238E27FC236}">
                <a16:creationId xmlns:a16="http://schemas.microsoft.com/office/drawing/2014/main" xmlns="" id="{201D3D67-DF39-4223-B081-137808F0232D}"/>
              </a:ext>
            </a:extLst>
          </p:cNvPr>
          <p:cNvGrpSpPr/>
          <p:nvPr/>
        </p:nvGrpSpPr>
        <p:grpSpPr>
          <a:xfrm>
            <a:off x="465998" y="978802"/>
            <a:ext cx="7450416" cy="63472"/>
            <a:chOff x="655309" y="1032131"/>
            <a:chExt cx="10477147" cy="66943"/>
          </a:xfrm>
        </p:grpSpPr>
        <p:sp>
          <p:nvSpPr>
            <p:cNvPr id="9" name="矩形 8">
              <a:extLst>
                <a:ext uri="{FF2B5EF4-FFF2-40B4-BE49-F238E27FC236}">
                  <a16:creationId xmlns:a16="http://schemas.microsoft.com/office/drawing/2014/main" xmlns="" id="{65F5D26C-FD76-46C5-81E1-3563D045CEF0}"/>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C2EC3AAD-2680-454E-8F15-784765BB0D8C}"/>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04AF2F41-55C4-44A5-AF0E-05B35AEA4A1C}"/>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19932F92-ABD8-48BF-B36E-B000E2A83D38}"/>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D3393218-58D2-4EBD-A918-5D48AE5B79C5}"/>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74DBF3F6-0F4F-45AE-8419-A6F40318A7F0}"/>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xmlns="" id="{A76CD40C-B05A-4B29-ADE2-03E93DD0FC79}"/>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12078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1" y="203929"/>
            <a:ext cx="8698352"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7500938" y="6429375"/>
            <a:ext cx="14097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1128933" y="1988840"/>
            <a:ext cx="7167035"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3.</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电子数据取证的基本流程 </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29</a:t>
            </a:fld>
            <a:endParaRPr lang="zh-CN" altLang="zh-CN"/>
          </a:p>
        </p:txBody>
      </p:sp>
    </p:spTree>
    <p:extLst>
      <p:ext uri="{BB962C8B-B14F-4D97-AF65-F5344CB8AC3E}">
        <p14:creationId xmlns:p14="http://schemas.microsoft.com/office/powerpoint/2010/main" val="3854149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txBox="1">
            <a:spLocks noGrp="1"/>
          </p:cNvSpPr>
          <p:nvPr/>
        </p:nvSpPr>
        <p:spPr bwMode="auto">
          <a:xfrm>
            <a:off x="8366127" y="6524457"/>
            <a:ext cx="454025" cy="36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6" rIns="91433" bIns="45716" anchor="ctr"/>
          <a:lstStyle>
            <a:lvl1pPr algn="l" defTabSz="457200">
              <a:defRPr>
                <a:solidFill>
                  <a:schemeClr val="tx1"/>
                </a:solidFill>
                <a:latin typeface="Arial" pitchFamily="34" charset="0"/>
                <a:ea typeface="宋体" pitchFamily="2" charset="-122"/>
              </a:defRPr>
            </a:lvl1pPr>
            <a:lvl2pPr marL="742950" indent="-285750" algn="l" defTabSz="457200">
              <a:defRPr>
                <a:solidFill>
                  <a:schemeClr val="tx1"/>
                </a:solidFill>
                <a:latin typeface="Arial" pitchFamily="34" charset="0"/>
                <a:ea typeface="宋体" pitchFamily="2" charset="-122"/>
              </a:defRPr>
            </a:lvl2pPr>
            <a:lvl3pPr marL="1143000" indent="-228600" algn="l" defTabSz="457200">
              <a:defRPr>
                <a:solidFill>
                  <a:schemeClr val="tx1"/>
                </a:solidFill>
                <a:latin typeface="Arial" pitchFamily="34" charset="0"/>
                <a:ea typeface="宋体" pitchFamily="2" charset="-122"/>
              </a:defRPr>
            </a:lvl3pPr>
            <a:lvl4pPr marL="1600200" indent="-228600" algn="l" defTabSz="457200">
              <a:defRPr>
                <a:solidFill>
                  <a:schemeClr val="tx1"/>
                </a:solidFill>
                <a:latin typeface="Arial" pitchFamily="34" charset="0"/>
                <a:ea typeface="宋体" pitchFamily="2" charset="-122"/>
              </a:defRPr>
            </a:lvl4pPr>
            <a:lvl5pPr marL="2057400" indent="-228600" algn="l" defTabSz="457200">
              <a:defRPr>
                <a:solidFill>
                  <a:schemeClr val="tx1"/>
                </a:solidFill>
                <a:latin typeface="Arial" pitchFamily="34" charset="0"/>
                <a:ea typeface="宋体" pitchFamily="2" charset="-122"/>
              </a:defRPr>
            </a:lvl5pPr>
            <a:lvl6pPr marL="2514600" indent="-228600" defTabSz="457200" fontAlgn="base">
              <a:spcBef>
                <a:spcPct val="0"/>
              </a:spcBef>
              <a:spcAft>
                <a:spcPct val="0"/>
              </a:spcAft>
              <a:defRPr>
                <a:solidFill>
                  <a:schemeClr val="tx1"/>
                </a:solidFill>
                <a:latin typeface="Arial" pitchFamily="34" charset="0"/>
                <a:ea typeface="宋体" pitchFamily="2" charset="-122"/>
              </a:defRPr>
            </a:lvl6pPr>
            <a:lvl7pPr marL="2971800" indent="-228600" defTabSz="457200" fontAlgn="base">
              <a:spcBef>
                <a:spcPct val="0"/>
              </a:spcBef>
              <a:spcAft>
                <a:spcPct val="0"/>
              </a:spcAft>
              <a:defRPr>
                <a:solidFill>
                  <a:schemeClr val="tx1"/>
                </a:solidFill>
                <a:latin typeface="Arial" pitchFamily="34" charset="0"/>
                <a:ea typeface="宋体" pitchFamily="2" charset="-122"/>
              </a:defRPr>
            </a:lvl7pPr>
            <a:lvl8pPr marL="3429000" indent="-228600" defTabSz="457200" fontAlgn="base">
              <a:spcBef>
                <a:spcPct val="0"/>
              </a:spcBef>
              <a:spcAft>
                <a:spcPct val="0"/>
              </a:spcAft>
              <a:defRPr>
                <a:solidFill>
                  <a:schemeClr val="tx1"/>
                </a:solidFill>
                <a:latin typeface="Arial" pitchFamily="34" charset="0"/>
                <a:ea typeface="宋体" pitchFamily="2" charset="-122"/>
              </a:defRPr>
            </a:lvl8pPr>
            <a:lvl9pPr marL="3886200" indent="-228600" defTabSz="457200" fontAlgn="base">
              <a:spcBef>
                <a:spcPct val="0"/>
              </a:spcBef>
              <a:spcAft>
                <a:spcPct val="0"/>
              </a:spcAft>
              <a:defRPr>
                <a:solidFill>
                  <a:schemeClr val="tx1"/>
                </a:solidFill>
                <a:latin typeface="Arial" pitchFamily="34" charset="0"/>
                <a:ea typeface="宋体" pitchFamily="2" charset="-122"/>
              </a:defRPr>
            </a:lvl9pPr>
          </a:lstStyle>
          <a:p>
            <a:pPr algn="r"/>
            <a:fld id="{A5E98FF5-FEAB-4E7F-8C43-192431B25E61}" type="slidenum">
              <a:rPr lang="en-US" altLang="zh-CN" sz="1233">
                <a:solidFill>
                  <a:schemeClr val="bg1"/>
                </a:solidFill>
                <a:latin typeface="Calibri" pitchFamily="34" charset="0"/>
              </a:rPr>
              <a:pPr algn="r"/>
              <a:t>3</a:t>
            </a:fld>
            <a:endParaRPr lang="en-US" altLang="zh-CN" sz="1233">
              <a:solidFill>
                <a:schemeClr val="bg1"/>
              </a:solidFill>
              <a:latin typeface="Calibri" pitchFamily="34" charset="0"/>
            </a:endParaRPr>
          </a:p>
        </p:txBody>
      </p:sp>
      <p:grpSp>
        <p:nvGrpSpPr>
          <p:cNvPr id="70" name="组合 69"/>
          <p:cNvGrpSpPr/>
          <p:nvPr/>
        </p:nvGrpSpPr>
        <p:grpSpPr>
          <a:xfrm>
            <a:off x="491483" y="1047012"/>
            <a:ext cx="7857860" cy="66939"/>
            <a:chOff x="655309" y="1032131"/>
            <a:chExt cx="10477147" cy="66943"/>
          </a:xfrm>
        </p:grpSpPr>
        <p:sp>
          <p:nvSpPr>
            <p:cNvPr id="71" name="矩形 70"/>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2" name="矩形 71"/>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3" name="矩形 72"/>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4" name="矩形 73"/>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6" name="矩形 75"/>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7" name="矩形 76"/>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78" name="文本框 335"/>
          <p:cNvSpPr txBox="1"/>
          <p:nvPr/>
        </p:nvSpPr>
        <p:spPr>
          <a:xfrm>
            <a:off x="491482" y="242063"/>
            <a:ext cx="4786874" cy="705121"/>
          </a:xfrm>
          <a:prstGeom prst="rect">
            <a:avLst/>
          </a:prstGeom>
          <a:noFill/>
        </p:spPr>
        <p:txBody>
          <a:bodyPr wrap="none" lIns="91433" tIns="45716" rIns="91433" bIns="45716" rtlCol="0">
            <a:spAutoFit/>
          </a:bodyPr>
          <a:lstStyle/>
          <a:p>
            <a:r>
              <a:rPr lang="zh-CN" altLang="en-US" sz="3982" dirty="0">
                <a:solidFill>
                  <a:srgbClr val="31B5D6"/>
                </a:solidFill>
                <a:latin typeface="微软雅黑" panose="020B0503020204020204" pitchFamily="34" charset="-122"/>
                <a:ea typeface="微软雅黑" panose="020B0503020204020204" pitchFamily="34" charset="-122"/>
              </a:rPr>
              <a:t>互联网不是法外之地</a:t>
            </a:r>
          </a:p>
        </p:txBody>
      </p:sp>
      <p:sp>
        <p:nvSpPr>
          <p:cNvPr id="2" name="灯片编号占位符 1"/>
          <p:cNvSpPr>
            <a:spLocks noGrp="1"/>
          </p:cNvSpPr>
          <p:nvPr>
            <p:ph type="sldNum" sz="quarter" idx="12"/>
          </p:nvPr>
        </p:nvSpPr>
        <p:spPr/>
        <p:txBody>
          <a:bodyPr/>
          <a:lstStyle/>
          <a:p>
            <a:pPr>
              <a:defRPr/>
            </a:pPr>
            <a:fld id="{A93C9212-0C7C-4A93-A109-DE8FC9F27E0E}" type="slidenum">
              <a:rPr lang="zh-CN" altLang="zh-CN" smtClean="0"/>
              <a:pPr>
                <a:defRPr/>
              </a:pPr>
              <a:t>3</a:t>
            </a:fld>
            <a:endParaRPr lang="zh-CN" altLang="zh-CN"/>
          </a:p>
        </p:txBody>
      </p:sp>
      <p:sp>
        <p:nvSpPr>
          <p:cNvPr id="4" name="矩形 3"/>
          <p:cNvSpPr/>
          <p:nvPr/>
        </p:nvSpPr>
        <p:spPr>
          <a:xfrm>
            <a:off x="491483" y="1113951"/>
            <a:ext cx="4490206" cy="2076971"/>
          </a:xfrm>
          <a:prstGeom prst="rect">
            <a:avLst/>
          </a:prstGeom>
        </p:spPr>
        <p:txBody>
          <a:bodyPr wrap="square" lIns="91433" tIns="45716" rIns="91433" bIns="45716">
            <a:spAutoFit/>
          </a:bodyPr>
          <a:lstStyle/>
          <a:p>
            <a:pPr>
              <a:spcBef>
                <a:spcPct val="0"/>
              </a:spcBef>
            </a:pPr>
            <a:r>
              <a:rPr lang="zh-CN" altLang="en-US" sz="3224" dirty="0"/>
              <a:t>传统的犯罪是以现实空间为平台，随着网络空间的出现，犯罪则延伸到了网络空间</a:t>
            </a:r>
            <a:endParaRPr lang="en-US" altLang="zh-CN" sz="3224" dirty="0"/>
          </a:p>
        </p:txBody>
      </p:sp>
      <p:pic>
        <p:nvPicPr>
          <p:cNvPr id="5" name="图片 4">
            <a:extLst>
              <a:ext uri="{FF2B5EF4-FFF2-40B4-BE49-F238E27FC236}">
                <a16:creationId xmlns:a16="http://schemas.microsoft.com/office/drawing/2014/main" xmlns="" id="{C2487028-252B-4123-AEA4-E50E55F1D474}"/>
              </a:ext>
            </a:extLst>
          </p:cNvPr>
          <p:cNvPicPr>
            <a:picLocks noChangeAspect="1"/>
          </p:cNvPicPr>
          <p:nvPr/>
        </p:nvPicPr>
        <p:blipFill>
          <a:blip r:embed="rId3"/>
          <a:stretch>
            <a:fillRect/>
          </a:stretch>
        </p:blipFill>
        <p:spPr>
          <a:xfrm>
            <a:off x="5842200" y="1762824"/>
            <a:ext cx="2507143" cy="3885501"/>
          </a:xfrm>
          <a:prstGeom prst="rect">
            <a:avLst/>
          </a:prstGeom>
        </p:spPr>
      </p:pic>
      <p:pic>
        <p:nvPicPr>
          <p:cNvPr id="7" name="图片 6">
            <a:extLst>
              <a:ext uri="{FF2B5EF4-FFF2-40B4-BE49-F238E27FC236}">
                <a16:creationId xmlns:a16="http://schemas.microsoft.com/office/drawing/2014/main" xmlns="" id="{EBCD8A6B-D51D-435A-8290-DA38EDF7C444}"/>
              </a:ext>
            </a:extLst>
          </p:cNvPr>
          <p:cNvPicPr>
            <a:picLocks noChangeAspect="1"/>
          </p:cNvPicPr>
          <p:nvPr/>
        </p:nvPicPr>
        <p:blipFill>
          <a:blip r:embed="rId4"/>
          <a:stretch>
            <a:fillRect/>
          </a:stretch>
        </p:blipFill>
        <p:spPr>
          <a:xfrm>
            <a:off x="726229" y="3347889"/>
            <a:ext cx="4685714" cy="2914126"/>
          </a:xfrm>
          <a:prstGeom prst="rect">
            <a:avLst/>
          </a:prstGeom>
        </p:spPr>
      </p:pic>
    </p:spTree>
    <p:extLst>
      <p:ext uri="{BB962C8B-B14F-4D97-AF65-F5344CB8AC3E}">
        <p14:creationId xmlns:p14="http://schemas.microsoft.com/office/powerpoint/2010/main" val="1483158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流程</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30</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1120776" y="1236117"/>
            <a:ext cx="5100087" cy="5016758"/>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取证准备</a:t>
            </a:r>
          </a:p>
          <a:p>
            <a:pPr marL="285750" indent="-285750">
              <a:buFont typeface="Wingdings" panose="05000000000000000000" pitchFamily="2" charset="2"/>
              <a:buChar char="l"/>
            </a:pPr>
            <a:r>
              <a:rPr lang="zh-CN" altLang="en-US" sz="3200" dirty="0"/>
              <a:t>管理现场</a:t>
            </a:r>
          </a:p>
          <a:p>
            <a:pPr marL="285750" indent="-285750">
              <a:buFont typeface="Wingdings" panose="05000000000000000000" pitchFamily="2" charset="2"/>
              <a:buChar char="l"/>
            </a:pPr>
            <a:r>
              <a:rPr lang="zh-CN" altLang="en-US" sz="3200" dirty="0"/>
              <a:t>记录现场信息</a:t>
            </a:r>
          </a:p>
          <a:p>
            <a:pPr marL="285750" indent="-285750">
              <a:buFont typeface="Wingdings" panose="05000000000000000000" pitchFamily="2" charset="2"/>
              <a:buChar char="l"/>
            </a:pPr>
            <a:r>
              <a:rPr lang="zh-CN" altLang="en-US" sz="3200" dirty="0"/>
              <a:t>收集电子物证</a:t>
            </a:r>
          </a:p>
          <a:p>
            <a:pPr marL="285750" indent="-285750">
              <a:buFont typeface="Wingdings" panose="05000000000000000000" pitchFamily="2" charset="2"/>
              <a:buChar char="l"/>
            </a:pPr>
            <a:r>
              <a:rPr lang="zh-CN" altLang="en-US" sz="3200" dirty="0"/>
              <a:t>拆卸计算机</a:t>
            </a:r>
          </a:p>
          <a:p>
            <a:pPr marL="285750" indent="-285750">
              <a:buFont typeface="Wingdings" panose="05000000000000000000" pitchFamily="2" charset="2"/>
              <a:buChar char="l"/>
            </a:pPr>
            <a:r>
              <a:rPr lang="zh-CN" altLang="en-US" sz="3200" dirty="0"/>
              <a:t>保护外围设备</a:t>
            </a:r>
          </a:p>
          <a:p>
            <a:pPr marL="285750" indent="-285750">
              <a:buFont typeface="Wingdings" panose="05000000000000000000" pitchFamily="2" charset="2"/>
              <a:buChar char="l"/>
            </a:pPr>
            <a:r>
              <a:rPr lang="zh-CN" altLang="en-US" sz="3200" dirty="0"/>
              <a:t>证据保存</a:t>
            </a:r>
          </a:p>
          <a:p>
            <a:pPr marL="285750" indent="-285750">
              <a:buFont typeface="Wingdings" panose="05000000000000000000" pitchFamily="2" charset="2"/>
              <a:buChar char="l"/>
            </a:pPr>
            <a:r>
              <a:rPr lang="zh-CN" altLang="en-US" sz="3200" dirty="0"/>
              <a:t>证据分析</a:t>
            </a:r>
          </a:p>
          <a:p>
            <a:pPr marL="285750" indent="-285750">
              <a:buFont typeface="Wingdings" panose="05000000000000000000" pitchFamily="2" charset="2"/>
              <a:buChar char="l"/>
            </a:pPr>
            <a:r>
              <a:rPr lang="zh-CN" altLang="en-US" sz="3200" dirty="0"/>
              <a:t>重建</a:t>
            </a:r>
          </a:p>
          <a:p>
            <a:pPr marL="285750" indent="-285750">
              <a:buFont typeface="Wingdings" panose="05000000000000000000" pitchFamily="2" charset="2"/>
              <a:buChar char="l"/>
            </a:pPr>
            <a:r>
              <a:rPr lang="zh-CN" altLang="en-US" sz="3200" dirty="0"/>
              <a:t>生成报告</a:t>
            </a:r>
          </a:p>
        </p:txBody>
      </p:sp>
      <p:grpSp>
        <p:nvGrpSpPr>
          <p:cNvPr id="6" name="组合 5">
            <a:extLst>
              <a:ext uri="{FF2B5EF4-FFF2-40B4-BE49-F238E27FC236}">
                <a16:creationId xmlns:a16="http://schemas.microsoft.com/office/drawing/2014/main" xmlns="" id="{A9378C72-D1E5-474E-9CBE-D8E642A0D35A}"/>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02FB690B-6FB4-4B5E-AF67-F4DA35F1EC65}"/>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FE8DC07D-F191-45FB-8A6A-1A11EB8FA40F}"/>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17AC77DE-635A-4A08-9B35-A58AA819B58E}"/>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99C08845-11DB-476E-86E6-1E4CA93D1141}"/>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B8D45E70-4FA4-42E2-911A-4115232700AB}"/>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14410428-9E8D-4154-814D-78AD52C24D0A}"/>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BE372124-C263-4E1E-BF9A-6E4DF8AAE538}"/>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279752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1" y="203929"/>
            <a:ext cx="8698352" cy="635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7500938" y="6429375"/>
            <a:ext cx="1409700" cy="266700"/>
          </a:xfrm>
          <a:prstGeom prst="rect">
            <a:avLst/>
          </a:prstGeom>
          <a:noFill/>
          <a:ln w="9525">
            <a:noFill/>
            <a:miter lim="800000"/>
            <a:headEnd/>
            <a:tailEnd/>
          </a:ln>
        </p:spPr>
        <p:txBody>
          <a:bodyPr/>
          <a:lstStyle/>
          <a:p>
            <a:pPr algn="ctr">
              <a:spcBef>
                <a:spcPct val="20000"/>
              </a:spcBef>
              <a:buFont typeface="Arial" charset="0"/>
              <a:buNone/>
              <a:defRPr/>
            </a:pPr>
            <a:r>
              <a:rPr lang="en-US" altLang="zh-CN" sz="1100" dirty="0" err="1">
                <a:solidFill>
                  <a:schemeClr val="tx1">
                    <a:tint val="75000"/>
                  </a:schemeClr>
                </a:solidFill>
                <a:latin typeface="+mn-lt"/>
                <a:ea typeface="+mn-ea"/>
              </a:rPr>
              <a:t>Jasmine.More</a:t>
            </a:r>
            <a:endParaRPr lang="zh-CN" altLang="en-US" sz="1100" dirty="0">
              <a:solidFill>
                <a:schemeClr val="tx1">
                  <a:tint val="75000"/>
                </a:schemeClr>
              </a:solidFill>
              <a:latin typeface="+mn-lt"/>
              <a:ea typeface="+mn-ea"/>
            </a:endParaRPr>
          </a:p>
        </p:txBody>
      </p:sp>
      <p:sp>
        <p:nvSpPr>
          <p:cNvPr id="4" name="副标题 4"/>
          <p:cNvSpPr txBox="1">
            <a:spLocks/>
          </p:cNvSpPr>
          <p:nvPr/>
        </p:nvSpPr>
        <p:spPr bwMode="auto">
          <a:xfrm>
            <a:off x="1128933" y="1988840"/>
            <a:ext cx="7167035" cy="1143000"/>
          </a:xfrm>
          <a:prstGeom prst="rect">
            <a:avLst/>
          </a:prstGeom>
          <a:noFill/>
          <a:ln w="9525">
            <a:noFill/>
            <a:miter lim="800000"/>
            <a:headEnd/>
            <a:tailEnd/>
          </a:ln>
        </p:spPr>
        <p:txBody>
          <a:bodyPr/>
          <a:lstStyle/>
          <a:p>
            <a:r>
              <a:rPr lang="en-US" altLang="zh-CN" sz="6000" dirty="0">
                <a:solidFill>
                  <a:schemeClr val="accent3"/>
                </a:solidFill>
                <a:effectLst>
                  <a:outerShdw blurRad="38100" dist="38100" dir="2700000" algn="tl">
                    <a:srgbClr val="C0C0C0"/>
                  </a:outerShdw>
                </a:effectLst>
                <a:latin typeface="微软雅黑" pitchFamily="34" charset="-122"/>
                <a:ea typeface="微软雅黑" pitchFamily="34" charset="-122"/>
              </a:rPr>
              <a:t>4.</a:t>
            </a:r>
            <a:r>
              <a:rPr lang="zh-CN" altLang="en-US" sz="6000" dirty="0">
                <a:solidFill>
                  <a:schemeClr val="accent3"/>
                </a:solidFill>
                <a:effectLst>
                  <a:outerShdw blurRad="38100" dist="38100" dir="2700000" algn="tl">
                    <a:srgbClr val="C0C0C0"/>
                  </a:outerShdw>
                </a:effectLst>
                <a:latin typeface="微软雅黑" pitchFamily="34" charset="-122"/>
                <a:ea typeface="微软雅黑" pitchFamily="34" charset="-122"/>
              </a:rPr>
              <a:t>网络空间取证技术</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31</a:t>
            </a:fld>
            <a:endParaRPr lang="zh-CN" altLang="zh-CN"/>
          </a:p>
        </p:txBody>
      </p:sp>
    </p:spTree>
    <p:extLst>
      <p:ext uri="{BB962C8B-B14F-4D97-AF65-F5344CB8AC3E}">
        <p14:creationId xmlns:p14="http://schemas.microsoft.com/office/powerpoint/2010/main" val="1501160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网络空间取证技术分类 </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32</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1120776" y="1236118"/>
            <a:ext cx="5100087" cy="3046988"/>
          </a:xfrm>
          <a:prstGeom prst="rect">
            <a:avLst/>
          </a:prstGeom>
          <a:noFill/>
        </p:spPr>
        <p:txBody>
          <a:bodyPr wrap="square">
            <a:spAutoFit/>
          </a:bodyPr>
          <a:lstStyle/>
          <a:p>
            <a:pPr marL="285750" indent="-285750">
              <a:buFont typeface="Wingdings" panose="05000000000000000000" pitchFamily="2" charset="2"/>
              <a:buChar char="l"/>
            </a:pPr>
            <a:r>
              <a:rPr lang="en-US" altLang="zh-CN" sz="3200" dirty="0"/>
              <a:t>IP</a:t>
            </a:r>
            <a:r>
              <a:rPr lang="zh-CN" altLang="en-US" sz="3200" dirty="0"/>
              <a:t>地址追踪和定位技术</a:t>
            </a:r>
          </a:p>
          <a:p>
            <a:pPr marL="285750" indent="-285750">
              <a:buFont typeface="Wingdings" panose="05000000000000000000" pitchFamily="2" charset="2"/>
              <a:buChar char="l"/>
            </a:pPr>
            <a:r>
              <a:rPr lang="zh-CN" altLang="en-US" sz="3200" dirty="0"/>
              <a:t>陷阱技术</a:t>
            </a:r>
          </a:p>
          <a:p>
            <a:pPr marL="285750" indent="-285750">
              <a:buFont typeface="Wingdings" panose="05000000000000000000" pitchFamily="2" charset="2"/>
              <a:buChar char="l"/>
            </a:pPr>
            <a:r>
              <a:rPr lang="zh-CN" altLang="en-US" sz="3200" dirty="0"/>
              <a:t>电子证据的收集和传输技术</a:t>
            </a:r>
          </a:p>
          <a:p>
            <a:pPr marL="285750" indent="-285750">
              <a:buFont typeface="Wingdings" panose="05000000000000000000" pitchFamily="2" charset="2"/>
              <a:buChar char="l"/>
            </a:pPr>
            <a:r>
              <a:rPr lang="zh-CN" altLang="en-US" sz="3200" dirty="0"/>
              <a:t>数据保存技术</a:t>
            </a:r>
          </a:p>
          <a:p>
            <a:pPr marL="285750" indent="-285750">
              <a:buFont typeface="Wingdings" panose="05000000000000000000" pitchFamily="2" charset="2"/>
              <a:buChar char="l"/>
            </a:pPr>
            <a:r>
              <a:rPr lang="zh-CN" altLang="en-US" sz="3200" dirty="0"/>
              <a:t>电子证据的分析技术</a:t>
            </a:r>
          </a:p>
        </p:txBody>
      </p:sp>
      <p:grpSp>
        <p:nvGrpSpPr>
          <p:cNvPr id="6" name="组合 5">
            <a:extLst>
              <a:ext uri="{FF2B5EF4-FFF2-40B4-BE49-F238E27FC236}">
                <a16:creationId xmlns:a16="http://schemas.microsoft.com/office/drawing/2014/main" xmlns="" id="{7CECD118-62DE-4469-BD80-527010D524E0}"/>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C58FA75C-3932-4E91-B27D-48B75E89AB21}"/>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18DEB57F-FC5B-4D88-B3B4-51EF584A9B82}"/>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94BA48F0-28CB-4352-8202-CBA69EBE9C23}"/>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24121E62-7ED3-403C-9D67-409E6D912603}"/>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611A769F-9A51-41F6-AB64-AA7BA825801D}"/>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5607862A-3107-43A6-8EC1-95FA89A7F2D0}"/>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758197F9-4943-46BD-A040-0D82599FAAE2}"/>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939276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70072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基于单机和设备的取证技术</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33</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1120776" y="1236117"/>
            <a:ext cx="5100087" cy="3539430"/>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数据恢复技术</a:t>
            </a:r>
          </a:p>
          <a:p>
            <a:pPr marL="285750" indent="-285750">
              <a:buFont typeface="Wingdings" panose="05000000000000000000" pitchFamily="2" charset="2"/>
              <a:buChar char="l"/>
            </a:pPr>
            <a:r>
              <a:rPr lang="zh-CN" altLang="en-US" sz="3200" dirty="0"/>
              <a:t>加密解密技术和口令获取</a:t>
            </a:r>
          </a:p>
          <a:p>
            <a:pPr marL="285750" indent="-285750">
              <a:buFont typeface="Wingdings" panose="05000000000000000000" pitchFamily="2" charset="2"/>
              <a:buChar char="l"/>
            </a:pPr>
            <a:r>
              <a:rPr lang="zh-CN" altLang="en-US" sz="3200" dirty="0"/>
              <a:t>隐藏数据的再现技术</a:t>
            </a:r>
          </a:p>
          <a:p>
            <a:pPr marL="285750" indent="-285750">
              <a:buFont typeface="Wingdings" panose="05000000000000000000" pitchFamily="2" charset="2"/>
              <a:buChar char="l"/>
            </a:pPr>
            <a:r>
              <a:rPr lang="zh-CN" altLang="en-US" sz="3200" dirty="0"/>
              <a:t>信息搜索与过滤技术</a:t>
            </a:r>
          </a:p>
          <a:p>
            <a:pPr marL="285750" indent="-285750">
              <a:buFont typeface="Wingdings" panose="05000000000000000000" pitchFamily="2" charset="2"/>
              <a:buChar char="l"/>
            </a:pPr>
            <a:r>
              <a:rPr lang="zh-CN" altLang="en-US" sz="3200" dirty="0"/>
              <a:t>磁盘镜像拷贝技术</a:t>
            </a:r>
          </a:p>
          <a:p>
            <a:pPr marL="285750" indent="-285750">
              <a:buFont typeface="Wingdings" panose="05000000000000000000" pitchFamily="2" charset="2"/>
              <a:buChar char="l"/>
            </a:pPr>
            <a:r>
              <a:rPr lang="zh-CN" altLang="en-US" sz="3200" dirty="0"/>
              <a:t>反向（逆向）工程技术</a:t>
            </a:r>
          </a:p>
          <a:p>
            <a:pPr marL="285750" indent="-285750">
              <a:buFont typeface="Wingdings" panose="05000000000000000000" pitchFamily="2" charset="2"/>
              <a:buChar char="l"/>
            </a:pPr>
            <a:r>
              <a:rPr lang="zh-CN" altLang="en-US" sz="3200" dirty="0"/>
              <a:t>芯片数据提取技术</a:t>
            </a:r>
          </a:p>
        </p:txBody>
      </p:sp>
      <p:grpSp>
        <p:nvGrpSpPr>
          <p:cNvPr id="6" name="组合 5">
            <a:extLst>
              <a:ext uri="{FF2B5EF4-FFF2-40B4-BE49-F238E27FC236}">
                <a16:creationId xmlns:a16="http://schemas.microsoft.com/office/drawing/2014/main" xmlns="" id="{BFD7702D-712B-4D17-8DA6-DD784658D762}"/>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8F8BEB94-8213-41D2-B17C-07CFCF61DF6A}"/>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C9BB4413-52BB-42B9-A5D4-AE1C866460E2}"/>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2B0FB9B5-4DA2-4674-9B05-DF3FDA1BFDAC}"/>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637678DB-70F6-4663-AC81-073F12BF7BC5}"/>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FBD8CC1C-0818-4309-A08A-D7387E462A5D}"/>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8C4B52EB-DFF8-4D12-A10B-2882EAA0366D}"/>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3F4D0734-27E6-43E0-A1B6-B0E8486F075A}"/>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2211964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基于网络的取证技术</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34</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1120776" y="1236117"/>
            <a:ext cx="5100087" cy="3539430"/>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网络环境下的证据保全技术</a:t>
            </a:r>
          </a:p>
          <a:p>
            <a:pPr marL="285750" indent="-285750">
              <a:buFont typeface="Wingdings" panose="05000000000000000000" pitchFamily="2" charset="2"/>
              <a:buChar char="l"/>
            </a:pPr>
            <a:r>
              <a:rPr lang="zh-CN" altLang="en-US" sz="3200" dirty="0"/>
              <a:t>日志分析技术</a:t>
            </a:r>
          </a:p>
          <a:p>
            <a:pPr marL="285750" indent="-285750">
              <a:buFont typeface="Wingdings" panose="05000000000000000000" pitchFamily="2" charset="2"/>
              <a:buChar char="l"/>
            </a:pPr>
            <a:r>
              <a:rPr lang="zh-CN" altLang="en-US" sz="3200" dirty="0"/>
              <a:t>数据捕获技术</a:t>
            </a:r>
          </a:p>
          <a:p>
            <a:pPr marL="285750" indent="-285750">
              <a:buFont typeface="Wingdings" panose="05000000000000000000" pitchFamily="2" charset="2"/>
              <a:buChar char="l"/>
            </a:pPr>
            <a:r>
              <a:rPr lang="zh-CN" altLang="en-US" sz="3200" dirty="0"/>
              <a:t>网络入侵追踪技术</a:t>
            </a:r>
          </a:p>
          <a:p>
            <a:pPr marL="285750" indent="-285750">
              <a:buFont typeface="Wingdings" panose="05000000000000000000" pitchFamily="2" charset="2"/>
              <a:buChar char="l"/>
            </a:pPr>
            <a:r>
              <a:rPr lang="zh-CN" altLang="en-US" sz="3200" dirty="0"/>
              <a:t>现场重建技术</a:t>
            </a:r>
          </a:p>
          <a:p>
            <a:pPr marL="285750" indent="-285750">
              <a:buFont typeface="Wingdings" panose="05000000000000000000" pitchFamily="2" charset="2"/>
              <a:buChar char="l"/>
            </a:pPr>
            <a:r>
              <a:rPr lang="zh-CN" altLang="en-US" sz="3200" dirty="0"/>
              <a:t>人工智能和数据挖掘技术</a:t>
            </a:r>
          </a:p>
        </p:txBody>
      </p:sp>
      <p:grpSp>
        <p:nvGrpSpPr>
          <p:cNvPr id="6" name="组合 5">
            <a:extLst>
              <a:ext uri="{FF2B5EF4-FFF2-40B4-BE49-F238E27FC236}">
                <a16:creationId xmlns:a16="http://schemas.microsoft.com/office/drawing/2014/main" xmlns="" id="{4C531187-10E4-40E9-BA3F-30D7598EFB04}"/>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64179F3F-1475-4DCD-9966-84A02CBF388B}"/>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0A1E76F5-CA40-4BF2-9590-277EFEA9CD54}"/>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AB3CA783-C889-47DD-8714-6D5E87E33910}"/>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AFE8E7D2-102B-4B22-8D0B-456062D8D413}"/>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AC73D379-63B8-4760-8A1B-1282ADCB2579}"/>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6886DAA5-7262-49DC-B15D-231C30CDC5C4}"/>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D097F13F-D93E-47DE-9E23-CCF70271A074}"/>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110937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网络空间犯罪定义</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a:t>
            </a:fld>
            <a:endParaRPr lang="zh-CN" altLang="zh-CN"/>
          </a:p>
        </p:txBody>
      </p:sp>
      <p:sp>
        <p:nvSpPr>
          <p:cNvPr id="123" name="文本框 122">
            <a:extLst>
              <a:ext uri="{FF2B5EF4-FFF2-40B4-BE49-F238E27FC236}">
                <a16:creationId xmlns:a16="http://schemas.microsoft.com/office/drawing/2014/main" xmlns="" id="{4EEF214C-E75F-4A87-B013-BBD8B98B1B43}"/>
              </a:ext>
            </a:extLst>
          </p:cNvPr>
          <p:cNvSpPr txBox="1"/>
          <p:nvPr/>
        </p:nvSpPr>
        <p:spPr>
          <a:xfrm>
            <a:off x="774382" y="1320165"/>
            <a:ext cx="7574961" cy="3539430"/>
          </a:xfrm>
          <a:prstGeom prst="rect">
            <a:avLst/>
          </a:prstGeom>
          <a:noFill/>
        </p:spPr>
        <p:txBody>
          <a:bodyPr wrap="square">
            <a:spAutoFit/>
          </a:bodyPr>
          <a:lstStyle/>
          <a:p>
            <a:pPr marL="457200" indent="-457200">
              <a:buFont typeface="Wingdings" panose="05000000000000000000" pitchFamily="2" charset="2"/>
              <a:buChar char="l"/>
            </a:pPr>
            <a:r>
              <a:rPr lang="en-US" altLang="zh-CN" sz="3200" dirty="0"/>
              <a:t>ISO/IEC 27032:2012</a:t>
            </a:r>
            <a:r>
              <a:rPr lang="zh-CN" altLang="zh-CN" sz="3200" dirty="0"/>
              <a:t>网络空间犯罪定义</a:t>
            </a:r>
            <a:endParaRPr lang="en-US" altLang="zh-CN" sz="3200" dirty="0"/>
          </a:p>
          <a:p>
            <a:pPr marL="1371600" lvl="2" indent="-457200">
              <a:buFont typeface="Wingdings" panose="05000000000000000000" pitchFamily="2" charset="2"/>
              <a:buChar char="l"/>
            </a:pPr>
            <a:r>
              <a:rPr lang="zh-CN" altLang="zh-CN" sz="3200" dirty="0"/>
              <a:t>网络空间中的服务或应用程序被用于犯罪或者成为犯罪目标的犯罪活动</a:t>
            </a:r>
            <a:endParaRPr lang="en-US" altLang="zh-CN" sz="3200" dirty="0"/>
          </a:p>
          <a:p>
            <a:pPr marL="1371600" lvl="2" indent="-457200">
              <a:buFont typeface="Wingdings" panose="05000000000000000000" pitchFamily="2" charset="2"/>
              <a:buChar char="l"/>
            </a:pPr>
            <a:r>
              <a:rPr lang="zh-CN" altLang="zh-CN" sz="3200" dirty="0"/>
              <a:t>或者网络空间是犯罪来源、犯罪工具、犯罪目标、或者犯罪地点的犯罪活动。” </a:t>
            </a:r>
            <a:endParaRPr lang="zh-CN" altLang="en-US" sz="3200" dirty="0"/>
          </a:p>
        </p:txBody>
      </p:sp>
      <p:grpSp>
        <p:nvGrpSpPr>
          <p:cNvPr id="9" name="组合 8">
            <a:extLst>
              <a:ext uri="{FF2B5EF4-FFF2-40B4-BE49-F238E27FC236}">
                <a16:creationId xmlns:a16="http://schemas.microsoft.com/office/drawing/2014/main" xmlns="" id="{8D87FDBD-938E-4703-9001-19FE6BF4CBEA}"/>
              </a:ext>
            </a:extLst>
          </p:cNvPr>
          <p:cNvGrpSpPr/>
          <p:nvPr/>
        </p:nvGrpSpPr>
        <p:grpSpPr>
          <a:xfrm>
            <a:off x="491483" y="1032264"/>
            <a:ext cx="7857860" cy="66939"/>
            <a:chOff x="655309" y="1032131"/>
            <a:chExt cx="10477147" cy="66943"/>
          </a:xfrm>
        </p:grpSpPr>
        <p:sp>
          <p:nvSpPr>
            <p:cNvPr id="10" name="矩形 9">
              <a:extLst>
                <a:ext uri="{FF2B5EF4-FFF2-40B4-BE49-F238E27FC236}">
                  <a16:creationId xmlns:a16="http://schemas.microsoft.com/office/drawing/2014/main" xmlns="" id="{4491C731-CA90-4A4D-B5BE-470A0141AC31}"/>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780C18B0-6318-4C2D-B3B7-84D469299756}"/>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2535960C-990E-4EEF-A47B-F534FAE21C71}"/>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E4900D2A-F095-45C8-86B9-070246F1B420}"/>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10545CEF-BD43-4BC2-A7EB-F390D06266F9}"/>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xmlns="" id="{4EE700AB-5D36-44D7-814B-2E005BEEAB6A}"/>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6" name="矩形 15">
              <a:extLst>
                <a:ext uri="{FF2B5EF4-FFF2-40B4-BE49-F238E27FC236}">
                  <a16:creationId xmlns:a16="http://schemas.microsoft.com/office/drawing/2014/main" xmlns="" id="{3E5644F1-662F-4F45-8820-4DFE3139DFA8}"/>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011450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网络空间犯罪的分类</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5</a:t>
            </a:fld>
            <a:endParaRPr lang="zh-CN" altLang="zh-CN"/>
          </a:p>
        </p:txBody>
      </p:sp>
      <p:sp>
        <p:nvSpPr>
          <p:cNvPr id="112" name="文本框 111">
            <a:extLst>
              <a:ext uri="{FF2B5EF4-FFF2-40B4-BE49-F238E27FC236}">
                <a16:creationId xmlns:a16="http://schemas.microsoft.com/office/drawing/2014/main" xmlns="" id="{725B578C-7FB1-4FF9-A007-758FF263C991}"/>
              </a:ext>
            </a:extLst>
          </p:cNvPr>
          <p:cNvSpPr txBox="1"/>
          <p:nvPr/>
        </p:nvSpPr>
        <p:spPr>
          <a:xfrm>
            <a:off x="784519" y="1929290"/>
            <a:ext cx="6947323" cy="5016758"/>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网络空间中的服务或应用程序被用于犯罪</a:t>
            </a:r>
            <a:endParaRPr lang="en-US" altLang="zh-CN" sz="3200" dirty="0"/>
          </a:p>
          <a:p>
            <a:pPr marL="1200150" lvl="2" indent="-285750">
              <a:buFont typeface="Wingdings" panose="05000000000000000000" pitchFamily="2" charset="2"/>
              <a:buChar char="l"/>
            </a:pPr>
            <a:r>
              <a:rPr lang="zh-CN" altLang="en-US" sz="3200" dirty="0"/>
              <a:t>网络中有哪些服务和应用程序？</a:t>
            </a:r>
            <a:endParaRPr lang="en-US" altLang="zh-CN" sz="3200" dirty="0"/>
          </a:p>
          <a:p>
            <a:pPr marL="1200150" lvl="2" indent="-285750">
              <a:buFont typeface="Wingdings" panose="05000000000000000000" pitchFamily="2" charset="2"/>
              <a:buChar char="l"/>
            </a:pPr>
            <a:r>
              <a:rPr lang="zh-CN" altLang="zh-CN" sz="3200" dirty="0"/>
              <a:t>通信</a:t>
            </a:r>
            <a:r>
              <a:rPr lang="zh-CN" altLang="en-US" sz="3200" dirty="0"/>
              <a:t>（即时通信、邮件）</a:t>
            </a:r>
            <a:r>
              <a:rPr lang="zh-CN" altLang="zh-CN" sz="3200" dirty="0"/>
              <a:t>、娱乐</a:t>
            </a:r>
            <a:r>
              <a:rPr lang="zh-CN" altLang="en-US" sz="3200" dirty="0"/>
              <a:t>（短视频、直播、游戏）</a:t>
            </a:r>
            <a:r>
              <a:rPr lang="zh-CN" altLang="zh-CN" sz="3200" dirty="0"/>
              <a:t>、购物</a:t>
            </a:r>
            <a:r>
              <a:rPr lang="zh-CN" altLang="en-US" sz="3200" dirty="0"/>
              <a:t>（淘宝、京东、微店、闲鱼）</a:t>
            </a:r>
            <a:r>
              <a:rPr lang="zh-CN" altLang="zh-CN" sz="3200" dirty="0"/>
              <a:t>、浏览</a:t>
            </a:r>
            <a:r>
              <a:rPr lang="zh-CN" altLang="en-US" sz="3200" dirty="0"/>
              <a:t>（论坛、门户网站）</a:t>
            </a:r>
            <a:r>
              <a:rPr lang="zh-CN" altLang="zh-CN" sz="3200" dirty="0"/>
              <a:t>、搜索</a:t>
            </a:r>
            <a:r>
              <a:rPr lang="zh-CN" altLang="en-US" sz="3200" dirty="0"/>
              <a:t>、社交</a:t>
            </a:r>
            <a:r>
              <a:rPr lang="en-US" altLang="zh-CN" sz="3200" dirty="0"/>
              <a:t>……</a:t>
            </a:r>
            <a:endParaRPr lang="zh-CN" altLang="en-US" sz="3200" dirty="0"/>
          </a:p>
          <a:p>
            <a:pPr marL="285750" indent="-285750">
              <a:buFont typeface="Wingdings" panose="05000000000000000000" pitchFamily="2" charset="2"/>
              <a:buChar char="l"/>
            </a:pPr>
            <a:r>
              <a:rPr lang="zh-CN" altLang="en-US" sz="3200" dirty="0"/>
              <a:t>网络空间中的服务或应用程序为犯罪目标</a:t>
            </a:r>
          </a:p>
        </p:txBody>
      </p:sp>
      <p:sp>
        <p:nvSpPr>
          <p:cNvPr id="123" name="文本框 122">
            <a:extLst>
              <a:ext uri="{FF2B5EF4-FFF2-40B4-BE49-F238E27FC236}">
                <a16:creationId xmlns:a16="http://schemas.microsoft.com/office/drawing/2014/main" xmlns="" id="{4EEF214C-E75F-4A87-B013-BBD8B98B1B43}"/>
              </a:ext>
            </a:extLst>
          </p:cNvPr>
          <p:cNvSpPr txBox="1"/>
          <p:nvPr/>
        </p:nvSpPr>
        <p:spPr>
          <a:xfrm>
            <a:off x="286328" y="1231673"/>
            <a:ext cx="8728364" cy="584775"/>
          </a:xfrm>
          <a:prstGeom prst="rect">
            <a:avLst/>
          </a:prstGeom>
          <a:noFill/>
        </p:spPr>
        <p:txBody>
          <a:bodyPr wrap="square">
            <a:spAutoFit/>
          </a:bodyPr>
          <a:lstStyle/>
          <a:p>
            <a:r>
              <a:rPr lang="zh-CN" altLang="en-US" sz="3200" kern="100" dirty="0">
                <a:effectLst/>
                <a:latin typeface="Times New Roman" panose="02020603050405020304" pitchFamily="18" charset="0"/>
                <a:ea typeface="宋体" panose="02010600030101010101" pitchFamily="2" charset="-122"/>
                <a:cs typeface="Times New Roman" panose="02020603050405020304" pitchFamily="18" charset="0"/>
              </a:rPr>
              <a:t>根据网络空间中的服务或应用程序所起作用分类</a:t>
            </a:r>
            <a:endParaRPr lang="zh-CN" altLang="en-US" sz="3200" dirty="0"/>
          </a:p>
        </p:txBody>
      </p:sp>
      <p:grpSp>
        <p:nvGrpSpPr>
          <p:cNvPr id="9" name="组合 8">
            <a:extLst>
              <a:ext uri="{FF2B5EF4-FFF2-40B4-BE49-F238E27FC236}">
                <a16:creationId xmlns:a16="http://schemas.microsoft.com/office/drawing/2014/main" xmlns="" id="{C5DC9CDD-E5D5-4958-816B-2D7C8B40325F}"/>
              </a:ext>
            </a:extLst>
          </p:cNvPr>
          <p:cNvGrpSpPr/>
          <p:nvPr/>
        </p:nvGrpSpPr>
        <p:grpSpPr>
          <a:xfrm>
            <a:off x="491483" y="1032264"/>
            <a:ext cx="7857860" cy="66939"/>
            <a:chOff x="655309" y="1032131"/>
            <a:chExt cx="10477147" cy="66943"/>
          </a:xfrm>
        </p:grpSpPr>
        <p:sp>
          <p:nvSpPr>
            <p:cNvPr id="10" name="矩形 9">
              <a:extLst>
                <a:ext uri="{FF2B5EF4-FFF2-40B4-BE49-F238E27FC236}">
                  <a16:creationId xmlns:a16="http://schemas.microsoft.com/office/drawing/2014/main" xmlns="" id="{14D11804-EEE9-4739-B255-3F85508BE092}"/>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3482EEC5-0595-4E8F-8235-1BC32F3421A9}"/>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688058BD-8D9F-4D41-8CB9-2642BADBAFDE}"/>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816AFFB7-6EA0-4DE4-8894-FBBA55858694}"/>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6B267CE1-A8DF-4E25-ADA3-236CCA97A9A1}"/>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xmlns="" id="{16BA59E2-8FAD-4DD4-8801-4FD272687C02}"/>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6" name="矩形 15">
              <a:extLst>
                <a:ext uri="{FF2B5EF4-FFF2-40B4-BE49-F238E27FC236}">
                  <a16:creationId xmlns:a16="http://schemas.microsoft.com/office/drawing/2014/main" xmlns="" id="{DB20B01B-6A07-486D-9AD4-E0AAA33298EA}"/>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43517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网络空间犯罪的分类</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6</a:t>
            </a:fld>
            <a:endParaRPr lang="zh-CN" altLang="zh-CN"/>
          </a:p>
        </p:txBody>
      </p:sp>
      <p:sp>
        <p:nvSpPr>
          <p:cNvPr id="110" name="文本框 109">
            <a:extLst>
              <a:ext uri="{FF2B5EF4-FFF2-40B4-BE49-F238E27FC236}">
                <a16:creationId xmlns:a16="http://schemas.microsoft.com/office/drawing/2014/main" xmlns="" id="{46B606CD-F8CC-4E75-9DEA-2C7C2F7994F4}"/>
              </a:ext>
            </a:extLst>
          </p:cNvPr>
          <p:cNvSpPr txBox="1"/>
          <p:nvPr/>
        </p:nvSpPr>
        <p:spPr>
          <a:xfrm>
            <a:off x="637012" y="1916098"/>
            <a:ext cx="8145652" cy="4031873"/>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以网络空间为犯罪目标：侵入、控制、破坏</a:t>
            </a:r>
          </a:p>
          <a:p>
            <a:pPr marL="285750" indent="-285750">
              <a:buFont typeface="Wingdings" panose="05000000000000000000" pitchFamily="2" charset="2"/>
              <a:buChar char="l"/>
            </a:pPr>
            <a:r>
              <a:rPr lang="zh-CN" altLang="en-US" sz="3200" dirty="0"/>
              <a:t>以网络空间为犯罪工具：传统犯罪延伸到网络</a:t>
            </a:r>
          </a:p>
          <a:p>
            <a:pPr marL="285750" indent="-285750">
              <a:buFont typeface="Wingdings" panose="05000000000000000000" pitchFamily="2" charset="2"/>
              <a:buChar char="l"/>
            </a:pPr>
            <a:r>
              <a:rPr lang="zh-CN" altLang="en-US" sz="3200" dirty="0"/>
              <a:t>以网络空间为犯罪地点：</a:t>
            </a:r>
            <a:r>
              <a:rPr lang="zh-CN" altLang="zh-CN" sz="3200" dirty="0"/>
              <a:t>网络赌博、网络色情、网络谣言、软件盗版、版权侵犯</a:t>
            </a:r>
            <a:endParaRPr lang="zh-CN" altLang="en-US" sz="3200" dirty="0"/>
          </a:p>
          <a:p>
            <a:pPr marL="285750" indent="-285750">
              <a:buFont typeface="Wingdings" panose="05000000000000000000" pitchFamily="2" charset="2"/>
              <a:buChar char="l"/>
            </a:pPr>
            <a:r>
              <a:rPr lang="zh-CN" altLang="en-US" sz="3200" dirty="0"/>
              <a:t>以网络空间为犯罪来源：</a:t>
            </a:r>
            <a:r>
              <a:rPr lang="zh-CN" altLang="zh-CN" sz="3200" dirty="0"/>
              <a:t>利用网络空间对现实空间的影响</a:t>
            </a:r>
            <a:endParaRPr lang="zh-CN" altLang="en-US" sz="3200" dirty="0"/>
          </a:p>
        </p:txBody>
      </p:sp>
      <p:sp>
        <p:nvSpPr>
          <p:cNvPr id="124" name="文本框 123">
            <a:extLst>
              <a:ext uri="{FF2B5EF4-FFF2-40B4-BE49-F238E27FC236}">
                <a16:creationId xmlns:a16="http://schemas.microsoft.com/office/drawing/2014/main" xmlns="" id="{04594118-24CB-4A81-9D29-AE1297B2B148}"/>
              </a:ext>
            </a:extLst>
          </p:cNvPr>
          <p:cNvSpPr txBox="1"/>
          <p:nvPr/>
        </p:nvSpPr>
        <p:spPr>
          <a:xfrm>
            <a:off x="637014" y="1190628"/>
            <a:ext cx="7851204" cy="584775"/>
          </a:xfrm>
          <a:prstGeom prst="rect">
            <a:avLst/>
          </a:prstGeom>
          <a:noFill/>
        </p:spPr>
        <p:txBody>
          <a:bodyPr wrap="square">
            <a:spAutoFit/>
          </a:bodyPr>
          <a:lstStyle/>
          <a:p>
            <a:r>
              <a:rPr lang="zh-CN" altLang="en-US" sz="3200" kern="100" dirty="0">
                <a:effectLst/>
                <a:latin typeface="Times New Roman" panose="02020603050405020304" pitchFamily="18" charset="0"/>
                <a:ea typeface="宋体" panose="02010600030101010101" pitchFamily="2" charset="-122"/>
                <a:cs typeface="Times New Roman" panose="02020603050405020304" pitchFamily="18" charset="0"/>
              </a:rPr>
              <a:t>根据网络空间作为一个整体所起作用分类</a:t>
            </a:r>
            <a:endParaRPr lang="zh-CN" altLang="en-US" sz="3200" dirty="0"/>
          </a:p>
        </p:txBody>
      </p:sp>
      <p:grpSp>
        <p:nvGrpSpPr>
          <p:cNvPr id="9" name="组合 8">
            <a:extLst>
              <a:ext uri="{FF2B5EF4-FFF2-40B4-BE49-F238E27FC236}">
                <a16:creationId xmlns:a16="http://schemas.microsoft.com/office/drawing/2014/main" xmlns="" id="{B2172A7C-6164-4EAE-B4D5-AC742E264B2F}"/>
              </a:ext>
            </a:extLst>
          </p:cNvPr>
          <p:cNvGrpSpPr/>
          <p:nvPr/>
        </p:nvGrpSpPr>
        <p:grpSpPr>
          <a:xfrm>
            <a:off x="491483" y="1032264"/>
            <a:ext cx="7857860" cy="66939"/>
            <a:chOff x="655309" y="1032131"/>
            <a:chExt cx="10477147" cy="66943"/>
          </a:xfrm>
        </p:grpSpPr>
        <p:sp>
          <p:nvSpPr>
            <p:cNvPr id="10" name="矩形 9">
              <a:extLst>
                <a:ext uri="{FF2B5EF4-FFF2-40B4-BE49-F238E27FC236}">
                  <a16:creationId xmlns:a16="http://schemas.microsoft.com/office/drawing/2014/main" xmlns="" id="{2198CE28-66AF-4899-BBE7-517A6F7C6305}"/>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0A741F3C-8254-4FA5-B16F-F11FBF379D4A}"/>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D052C5DC-4BE3-450A-9A5F-C8092AE65AAC}"/>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63B24689-772A-4D34-9AE7-3EC2D95923B6}"/>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4DC9AEE0-9297-4710-BDCB-82E14EF7CE91}"/>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5" name="矩形 14">
              <a:extLst>
                <a:ext uri="{FF2B5EF4-FFF2-40B4-BE49-F238E27FC236}">
                  <a16:creationId xmlns:a16="http://schemas.microsoft.com/office/drawing/2014/main" xmlns="" id="{50364DF9-5709-44E2-9B76-C1CDEF83144E}"/>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6" name="矩形 15">
              <a:extLst>
                <a:ext uri="{FF2B5EF4-FFF2-40B4-BE49-F238E27FC236}">
                  <a16:creationId xmlns:a16="http://schemas.microsoft.com/office/drawing/2014/main" xmlns="" id="{74940003-6EA4-475C-8077-C2047517A887}"/>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3612185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文本框 4"/>
          <p:cNvSpPr>
            <a:spLocks noChangeArrowheads="1"/>
          </p:cNvSpPr>
          <p:nvPr/>
        </p:nvSpPr>
        <p:spPr bwMode="auto">
          <a:xfrm>
            <a:off x="1120776" y="260350"/>
            <a:ext cx="58274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4000" dirty="0">
                <a:solidFill>
                  <a:srgbClr val="31B5D6"/>
                </a:solidFill>
                <a:latin typeface="微软雅黑" panose="020B0503020204020204" pitchFamily="34" charset="-122"/>
                <a:ea typeface="微软雅黑" panose="020B0503020204020204" pitchFamily="34" charset="-122"/>
                <a:sym typeface="Calibri" pitchFamily="34" charset="0"/>
              </a:rPr>
              <a:t>网络空间犯罪的特点</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7</a:t>
            </a:fld>
            <a:endParaRPr lang="zh-CN" altLang="zh-CN"/>
          </a:p>
        </p:txBody>
      </p:sp>
      <p:sp>
        <p:nvSpPr>
          <p:cNvPr id="110" name="文本框 109">
            <a:extLst>
              <a:ext uri="{FF2B5EF4-FFF2-40B4-BE49-F238E27FC236}">
                <a16:creationId xmlns:a16="http://schemas.microsoft.com/office/drawing/2014/main" xmlns="" id="{46B606CD-F8CC-4E75-9DEA-2C7C2F7994F4}"/>
              </a:ext>
            </a:extLst>
          </p:cNvPr>
          <p:cNvSpPr txBox="1"/>
          <p:nvPr/>
        </p:nvSpPr>
        <p:spPr>
          <a:xfrm>
            <a:off x="1120777" y="1290798"/>
            <a:ext cx="6104750" cy="2554545"/>
          </a:xfrm>
          <a:prstGeom prst="rect">
            <a:avLst/>
          </a:prstGeom>
          <a:noFill/>
        </p:spPr>
        <p:txBody>
          <a:bodyPr wrap="square">
            <a:spAutoFit/>
          </a:bodyPr>
          <a:lstStyle/>
          <a:p>
            <a:pPr marL="285750" indent="-285750">
              <a:buFont typeface="Wingdings" panose="05000000000000000000" pitchFamily="2" charset="2"/>
              <a:buChar char="l"/>
            </a:pPr>
            <a:r>
              <a:rPr lang="zh-CN" altLang="en-US" sz="3200" dirty="0"/>
              <a:t>高技术性</a:t>
            </a:r>
          </a:p>
          <a:p>
            <a:pPr marL="285750" indent="-285750">
              <a:buFont typeface="Wingdings" panose="05000000000000000000" pitchFamily="2" charset="2"/>
              <a:buChar char="l"/>
            </a:pPr>
            <a:r>
              <a:rPr lang="zh-CN" altLang="en-US" sz="3200" dirty="0"/>
              <a:t>虚拟性</a:t>
            </a:r>
          </a:p>
          <a:p>
            <a:pPr marL="285750" indent="-285750">
              <a:buFont typeface="Wingdings" panose="05000000000000000000" pitchFamily="2" charset="2"/>
              <a:buChar char="l"/>
            </a:pPr>
            <a:r>
              <a:rPr lang="zh-CN" altLang="en-US" sz="3200" dirty="0"/>
              <a:t>跨区域性</a:t>
            </a:r>
          </a:p>
          <a:p>
            <a:pPr marL="285750" indent="-285750">
              <a:buFont typeface="Wingdings" panose="05000000000000000000" pitchFamily="2" charset="2"/>
              <a:buChar char="l"/>
            </a:pPr>
            <a:r>
              <a:rPr lang="zh-CN" altLang="en-US" sz="3200" dirty="0"/>
              <a:t>物证电子化</a:t>
            </a:r>
          </a:p>
          <a:p>
            <a:pPr marL="285750" indent="-285750">
              <a:buFont typeface="Wingdings" panose="05000000000000000000" pitchFamily="2" charset="2"/>
              <a:buChar char="l"/>
            </a:pPr>
            <a:r>
              <a:rPr lang="zh-CN" altLang="en-US" sz="3200" dirty="0"/>
              <a:t>严重的危害性</a:t>
            </a:r>
          </a:p>
        </p:txBody>
      </p:sp>
      <p:grpSp>
        <p:nvGrpSpPr>
          <p:cNvPr id="6" name="组合 5">
            <a:extLst>
              <a:ext uri="{FF2B5EF4-FFF2-40B4-BE49-F238E27FC236}">
                <a16:creationId xmlns:a16="http://schemas.microsoft.com/office/drawing/2014/main" xmlns="" id="{3A3E2455-4760-4EFC-92F7-FBA1944337FB}"/>
              </a:ext>
            </a:extLst>
          </p:cNvPr>
          <p:cNvGrpSpPr/>
          <p:nvPr/>
        </p:nvGrpSpPr>
        <p:grpSpPr>
          <a:xfrm>
            <a:off x="491483" y="1032264"/>
            <a:ext cx="7857860" cy="66939"/>
            <a:chOff x="655309" y="1032131"/>
            <a:chExt cx="10477147" cy="66943"/>
          </a:xfrm>
        </p:grpSpPr>
        <p:sp>
          <p:nvSpPr>
            <p:cNvPr id="7" name="矩形 6">
              <a:extLst>
                <a:ext uri="{FF2B5EF4-FFF2-40B4-BE49-F238E27FC236}">
                  <a16:creationId xmlns:a16="http://schemas.microsoft.com/office/drawing/2014/main" xmlns="" id="{07CCDFC8-B389-471A-9DFA-911BA29E26F0}"/>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98E8FE2B-3E52-4B7B-98F9-CF5F627F0663}"/>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954D0CE0-DE15-439A-B28A-1E9E0EE9883C}"/>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0" name="矩形 9">
              <a:extLst>
                <a:ext uri="{FF2B5EF4-FFF2-40B4-BE49-F238E27FC236}">
                  <a16:creationId xmlns:a16="http://schemas.microsoft.com/office/drawing/2014/main" xmlns="" id="{68958476-3382-477B-97E4-28F8B957EBAF}"/>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4CCBFD22-3DA3-4D58-9F69-D4FE84B6BB71}"/>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C910E677-9AB3-4A32-9989-D4C0951DAF47}"/>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D59A296F-4886-4882-9DEA-195766201458}"/>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Tree>
    <p:extLst>
      <p:ext uri="{BB962C8B-B14F-4D97-AF65-F5344CB8AC3E}">
        <p14:creationId xmlns:p14="http://schemas.microsoft.com/office/powerpoint/2010/main" val="187295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a:spLocks noGrp="1"/>
          </p:cNvSpPr>
          <p:nvPr>
            <p:ph type="sldNum" sz="quarter" idx="12"/>
          </p:nvPr>
        </p:nvSpPr>
        <p:spPr>
          <a:noFill/>
        </p:spPr>
        <p:txBody>
          <a:bodyPr/>
          <a:lstStyle/>
          <a:p>
            <a:fld id="{6CC6E35D-8C5A-4473-9B09-DA1F92D05205}" type="slidenum">
              <a:rPr lang="en-US" altLang="zh-CN" smtClean="0">
                <a:latin typeface="Arial" pitchFamily="34" charset="0"/>
                <a:cs typeface="Arial" pitchFamily="34" charset="0"/>
              </a:rPr>
              <a:pPr/>
              <a:t>8</a:t>
            </a:fld>
            <a:endParaRPr lang="en-US" altLang="zh-CN">
              <a:latin typeface="Arial" pitchFamily="34" charset="0"/>
              <a:cs typeface="Arial" pitchFamily="34" charset="0"/>
            </a:endParaRPr>
          </a:p>
        </p:txBody>
      </p:sp>
      <p:sp>
        <p:nvSpPr>
          <p:cNvPr id="5" name="矩形 4">
            <a:extLst>
              <a:ext uri="{FF2B5EF4-FFF2-40B4-BE49-F238E27FC236}">
                <a16:creationId xmlns:a16="http://schemas.microsoft.com/office/drawing/2014/main" xmlns="" id="{B77F096D-0E3F-404B-8FAE-9DDA2D6067AE}"/>
              </a:ext>
            </a:extLst>
          </p:cNvPr>
          <p:cNvSpPr/>
          <p:nvPr/>
        </p:nvSpPr>
        <p:spPr>
          <a:xfrm>
            <a:off x="427941" y="365985"/>
            <a:ext cx="4275529" cy="705129"/>
          </a:xfrm>
          <a:prstGeom prst="rect">
            <a:avLst/>
          </a:prstGeom>
        </p:spPr>
        <p:txBody>
          <a:bodyPr wrap="none">
            <a:spAutoFit/>
          </a:bodyPr>
          <a:lstStyle/>
          <a:p>
            <a:r>
              <a:rPr lang="zh-CN" altLang="en-US" sz="3982" dirty="0">
                <a:solidFill>
                  <a:srgbClr val="FF0000"/>
                </a:solidFill>
              </a:rPr>
              <a:t>危害国家安全案例</a:t>
            </a:r>
          </a:p>
        </p:txBody>
      </p:sp>
      <p:grpSp>
        <p:nvGrpSpPr>
          <p:cNvPr id="6" name="组合 5">
            <a:extLst>
              <a:ext uri="{FF2B5EF4-FFF2-40B4-BE49-F238E27FC236}">
                <a16:creationId xmlns:a16="http://schemas.microsoft.com/office/drawing/2014/main" xmlns="" id="{224454C2-D69A-414A-9C4C-FD3ABD93D104}"/>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26BD8789-7AFD-417B-9567-4B06D07F9A22}"/>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7D476B7D-E622-488B-8691-364370E71987}"/>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D702FE44-A849-4857-8CC0-67C53B24709A}"/>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1EF7EFD4-E605-4117-81F4-E9949D1F2441}"/>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C1BC532B-55BE-4F00-820D-3FA413BC78E3}"/>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D57FD3A9-ED34-4113-AC12-737E749ACB28}"/>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EB137E60-3666-4C7F-87EE-FC0298564003}"/>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7" name="内容占位符 2">
            <a:extLst>
              <a:ext uri="{FF2B5EF4-FFF2-40B4-BE49-F238E27FC236}">
                <a16:creationId xmlns:a16="http://schemas.microsoft.com/office/drawing/2014/main" xmlns="" id="{5BD24D63-39AF-464F-B90F-66ACBA9FE2B9}"/>
              </a:ext>
            </a:extLst>
          </p:cNvPr>
          <p:cNvSpPr txBox="1">
            <a:spLocks/>
          </p:cNvSpPr>
          <p:nvPr/>
        </p:nvSpPr>
        <p:spPr>
          <a:xfrm>
            <a:off x="447472" y="1175950"/>
            <a:ext cx="8391728" cy="4114574"/>
          </a:xfrm>
          <a:prstGeom prst="rect">
            <a:avLst/>
          </a:prstGeom>
        </p:spPr>
        <p:txBody>
          <a:bodyPr lIns="108850" tIns="54425" rIns="108850" bIns="54425"/>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defRPr/>
            </a:pPr>
            <a:r>
              <a:rPr lang="en-US" altLang="zh-CN" sz="2800" dirty="0"/>
              <a:t>2020</a:t>
            </a:r>
            <a:r>
              <a:rPr lang="zh-CN" altLang="en-US" sz="2800" dirty="0"/>
              <a:t>年</a:t>
            </a:r>
            <a:r>
              <a:rPr lang="en-US" altLang="zh-CN" sz="2800" dirty="0"/>
              <a:t>8</a:t>
            </a:r>
            <a:r>
              <a:rPr lang="zh-CN" altLang="en-US" sz="2800" dirty="0"/>
              <a:t>月，国家安全机关侦破河北某高校学生田某涉嫌</a:t>
            </a:r>
            <a:r>
              <a:rPr lang="zh-CN" altLang="en-US" sz="2800" dirty="0">
                <a:solidFill>
                  <a:srgbClr val="FF0000"/>
                </a:solidFill>
              </a:rPr>
              <a:t>煽动颠覆国家政权案</a:t>
            </a:r>
            <a:r>
              <a:rPr lang="zh-CN" altLang="en-US" sz="2800" dirty="0"/>
              <a:t>。田某经境外反华媒体记者引荐，成为某西方知名媒体北京分社实习记者，并接受多个境外反华敌对媒体邀请担任驻京记者。田某大量接收活动经费，介入炒作多起热点敏感案事件，累计向境外提供反宣素材</a:t>
            </a:r>
            <a:r>
              <a:rPr lang="en-US" altLang="zh-CN" sz="2800" dirty="0"/>
              <a:t>3000</a:t>
            </a:r>
            <a:r>
              <a:rPr lang="zh-CN" altLang="en-US" sz="2800" dirty="0"/>
              <a:t>余份，刊发署名文章</a:t>
            </a:r>
            <a:r>
              <a:rPr lang="en-US" altLang="zh-CN" sz="2800" dirty="0"/>
              <a:t>500</a:t>
            </a:r>
            <a:r>
              <a:rPr lang="zh-CN" altLang="en-US" sz="2800" dirty="0"/>
              <a:t>余篇。田某于</a:t>
            </a:r>
            <a:r>
              <a:rPr lang="en-US" altLang="zh-CN" sz="2800" dirty="0"/>
              <a:t>2018</a:t>
            </a:r>
            <a:r>
              <a:rPr lang="zh-CN" altLang="en-US" sz="2800" dirty="0"/>
              <a:t>年创办了一个境外反动网站，大肆传播各类反宣信息和政治谣言，对我国进行恶毒攻击。</a:t>
            </a:r>
            <a:r>
              <a:rPr lang="en-US" altLang="zh-CN" sz="2800" dirty="0"/>
              <a:t>2019</a:t>
            </a:r>
            <a:r>
              <a:rPr lang="zh-CN" altLang="en-US" sz="2800" dirty="0"/>
              <a:t>年</a:t>
            </a:r>
            <a:r>
              <a:rPr lang="en-US" altLang="zh-CN" sz="2800" dirty="0"/>
              <a:t>4</a:t>
            </a:r>
            <a:r>
              <a:rPr lang="zh-CN" altLang="en-US" sz="2800" dirty="0"/>
              <a:t>月，田某受境外反华媒体人邀请秘密赴西方某国，同境外</a:t>
            </a:r>
            <a:r>
              <a:rPr lang="en-US" altLang="zh-CN" sz="2800" dirty="0"/>
              <a:t>20</a:t>
            </a:r>
            <a:r>
              <a:rPr lang="zh-CN" altLang="en-US" sz="2800" dirty="0"/>
              <a:t>余个敌对组织接触，同时接受该国</a:t>
            </a:r>
            <a:r>
              <a:rPr lang="en-US" altLang="zh-CN" sz="2800" dirty="0"/>
              <a:t>10</a:t>
            </a:r>
            <a:r>
              <a:rPr lang="zh-CN" altLang="en-US" sz="2800" dirty="0"/>
              <a:t>余名官员直接问询和具体指令，秘密搜集提供污蔑抹黑我国的所谓“证据”。</a:t>
            </a:r>
            <a:r>
              <a:rPr lang="zh-CN" altLang="en-US" sz="2800" dirty="0">
                <a:solidFill>
                  <a:srgbClr val="191919"/>
                </a:solidFill>
                <a:latin typeface="Abadi" panose="020B0604020104020204" pitchFamily="34" charset="0"/>
              </a:rPr>
              <a:t>严重危害我政治安全。</a:t>
            </a:r>
            <a:endParaRPr lang="en-US" altLang="zh-CN" sz="2800" dirty="0"/>
          </a:p>
        </p:txBody>
      </p:sp>
    </p:spTree>
    <p:extLst>
      <p:ext uri="{BB962C8B-B14F-4D97-AF65-F5344CB8AC3E}">
        <p14:creationId xmlns:p14="http://schemas.microsoft.com/office/powerpoint/2010/main" val="4231695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a:spLocks noGrp="1"/>
          </p:cNvSpPr>
          <p:nvPr>
            <p:ph type="sldNum" sz="quarter" idx="12"/>
          </p:nvPr>
        </p:nvSpPr>
        <p:spPr>
          <a:noFill/>
        </p:spPr>
        <p:txBody>
          <a:bodyPr/>
          <a:lstStyle/>
          <a:p>
            <a:fld id="{6CC6E35D-8C5A-4473-9B09-DA1F92D05205}" type="slidenum">
              <a:rPr lang="en-US" altLang="zh-CN" smtClean="0">
                <a:latin typeface="Arial" pitchFamily="34" charset="0"/>
                <a:cs typeface="Arial" pitchFamily="34" charset="0"/>
              </a:rPr>
              <a:pPr/>
              <a:t>9</a:t>
            </a:fld>
            <a:endParaRPr lang="en-US" altLang="zh-CN">
              <a:latin typeface="Arial" pitchFamily="34" charset="0"/>
              <a:cs typeface="Arial" pitchFamily="34" charset="0"/>
            </a:endParaRPr>
          </a:p>
        </p:txBody>
      </p:sp>
      <p:sp>
        <p:nvSpPr>
          <p:cNvPr id="5" name="矩形 4">
            <a:extLst>
              <a:ext uri="{FF2B5EF4-FFF2-40B4-BE49-F238E27FC236}">
                <a16:creationId xmlns:a16="http://schemas.microsoft.com/office/drawing/2014/main" xmlns="" id="{B77F096D-0E3F-404B-8FAE-9DDA2D6067AE}"/>
              </a:ext>
            </a:extLst>
          </p:cNvPr>
          <p:cNvSpPr/>
          <p:nvPr/>
        </p:nvSpPr>
        <p:spPr>
          <a:xfrm>
            <a:off x="427941" y="365985"/>
            <a:ext cx="4275529" cy="705129"/>
          </a:xfrm>
          <a:prstGeom prst="rect">
            <a:avLst/>
          </a:prstGeom>
        </p:spPr>
        <p:txBody>
          <a:bodyPr wrap="none">
            <a:spAutoFit/>
          </a:bodyPr>
          <a:lstStyle/>
          <a:p>
            <a:r>
              <a:rPr lang="zh-CN" altLang="en-US" sz="3982" dirty="0">
                <a:solidFill>
                  <a:srgbClr val="FF0000"/>
                </a:solidFill>
              </a:rPr>
              <a:t>危害国家安全案例</a:t>
            </a:r>
          </a:p>
        </p:txBody>
      </p:sp>
      <p:grpSp>
        <p:nvGrpSpPr>
          <p:cNvPr id="6" name="组合 5">
            <a:extLst>
              <a:ext uri="{FF2B5EF4-FFF2-40B4-BE49-F238E27FC236}">
                <a16:creationId xmlns:a16="http://schemas.microsoft.com/office/drawing/2014/main" xmlns="" id="{224454C2-D69A-414A-9C4C-FD3ABD93D104}"/>
              </a:ext>
            </a:extLst>
          </p:cNvPr>
          <p:cNvGrpSpPr/>
          <p:nvPr/>
        </p:nvGrpSpPr>
        <p:grpSpPr>
          <a:xfrm>
            <a:off x="465998" y="978802"/>
            <a:ext cx="7450416" cy="63472"/>
            <a:chOff x="655309" y="1032131"/>
            <a:chExt cx="10477147" cy="66943"/>
          </a:xfrm>
        </p:grpSpPr>
        <p:sp>
          <p:nvSpPr>
            <p:cNvPr id="7" name="矩形 6">
              <a:extLst>
                <a:ext uri="{FF2B5EF4-FFF2-40B4-BE49-F238E27FC236}">
                  <a16:creationId xmlns:a16="http://schemas.microsoft.com/office/drawing/2014/main" xmlns="" id="{26BD8789-7AFD-417B-9567-4B06D07F9A22}"/>
                </a:ext>
              </a:extLst>
            </p:cNvPr>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a:extLst>
                <a:ext uri="{FF2B5EF4-FFF2-40B4-BE49-F238E27FC236}">
                  <a16:creationId xmlns:a16="http://schemas.microsoft.com/office/drawing/2014/main" xmlns="" id="{7D476B7D-E622-488B-8691-364370E71987}"/>
                </a:ext>
              </a:extLst>
            </p:cNvPr>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9" name="矩形 8">
              <a:extLst>
                <a:ext uri="{FF2B5EF4-FFF2-40B4-BE49-F238E27FC236}">
                  <a16:creationId xmlns:a16="http://schemas.microsoft.com/office/drawing/2014/main" xmlns="" id="{D702FE44-A849-4857-8CC0-67C53B24709A}"/>
                </a:ext>
              </a:extLst>
            </p:cNvPr>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 name="矩形 10">
              <a:extLst>
                <a:ext uri="{FF2B5EF4-FFF2-40B4-BE49-F238E27FC236}">
                  <a16:creationId xmlns:a16="http://schemas.microsoft.com/office/drawing/2014/main" xmlns="" id="{1EF7EFD4-E605-4117-81F4-E9949D1F2441}"/>
                </a:ext>
              </a:extLst>
            </p:cNvPr>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2" name="矩形 11">
              <a:extLst>
                <a:ext uri="{FF2B5EF4-FFF2-40B4-BE49-F238E27FC236}">
                  <a16:creationId xmlns:a16="http://schemas.microsoft.com/office/drawing/2014/main" xmlns="" id="{C1BC532B-55BE-4F00-820D-3FA413BC78E3}"/>
                </a:ext>
              </a:extLst>
            </p:cNvPr>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3" name="矩形 12">
              <a:extLst>
                <a:ext uri="{FF2B5EF4-FFF2-40B4-BE49-F238E27FC236}">
                  <a16:creationId xmlns:a16="http://schemas.microsoft.com/office/drawing/2014/main" xmlns="" id="{D57FD3A9-ED34-4113-AC12-737E749ACB28}"/>
                </a:ext>
              </a:extLst>
            </p:cNvPr>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4" name="矩形 13">
              <a:extLst>
                <a:ext uri="{FF2B5EF4-FFF2-40B4-BE49-F238E27FC236}">
                  <a16:creationId xmlns:a16="http://schemas.microsoft.com/office/drawing/2014/main" xmlns="" id="{EB137E60-3666-4C7F-87EE-FC0298564003}"/>
                </a:ext>
              </a:extLst>
            </p:cNvPr>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sp>
        <p:nvSpPr>
          <p:cNvPr id="17" name="内容占位符 2">
            <a:extLst>
              <a:ext uri="{FF2B5EF4-FFF2-40B4-BE49-F238E27FC236}">
                <a16:creationId xmlns:a16="http://schemas.microsoft.com/office/drawing/2014/main" xmlns="" id="{5BD24D63-39AF-464F-B90F-66ACBA9FE2B9}"/>
              </a:ext>
            </a:extLst>
          </p:cNvPr>
          <p:cNvSpPr txBox="1">
            <a:spLocks/>
          </p:cNvSpPr>
          <p:nvPr/>
        </p:nvSpPr>
        <p:spPr>
          <a:xfrm>
            <a:off x="447472" y="1175950"/>
            <a:ext cx="7760132" cy="4114574"/>
          </a:xfrm>
          <a:prstGeom prst="rect">
            <a:avLst/>
          </a:prstGeom>
        </p:spPr>
        <p:txBody>
          <a:bodyPr lIns="108850" tIns="54425" rIns="108850" bIns="54425"/>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defRPr/>
            </a:pPr>
            <a:r>
              <a:rPr lang="zh-CN" altLang="en-US" sz="3034" dirty="0">
                <a:solidFill>
                  <a:srgbClr val="FF0000"/>
                </a:solidFill>
              </a:rPr>
              <a:t>辽宁舰泄密案</a:t>
            </a:r>
            <a:r>
              <a:rPr lang="zh-CN" altLang="en-US" sz="3034" dirty="0"/>
              <a:t>。</a:t>
            </a:r>
            <a:r>
              <a:rPr lang="en-US" altLang="zh-CN" sz="3034" dirty="0"/>
              <a:t>2014</a:t>
            </a:r>
            <a:r>
              <a:rPr lang="zh-CN" altLang="en-US" sz="3034" dirty="0"/>
              <a:t>年，张某在微信上添加了一个自称“记者”的人，该“记者”以需要新闻报道材料为由，以丰厚回报利诱张某为其提供军舰照片。张某在境外间谍机关的的指使下，设法进入某军工企业收集情报，共向境外间谍提供”辽宁舰”等目标照片</a:t>
            </a:r>
            <a:r>
              <a:rPr lang="en-US" altLang="zh-CN" sz="3034" dirty="0"/>
              <a:t>500</a:t>
            </a:r>
            <a:r>
              <a:rPr lang="zh-CN" altLang="en-US" sz="3034" dirty="0"/>
              <a:t>余张，其他敏感照片</a:t>
            </a:r>
            <a:r>
              <a:rPr lang="en-US" altLang="zh-CN" sz="3034" dirty="0"/>
              <a:t>200</a:t>
            </a:r>
            <a:r>
              <a:rPr lang="zh-CN" altLang="en-US" sz="3034" dirty="0"/>
              <a:t>余张。张某的行为已构成</a:t>
            </a:r>
            <a:r>
              <a:rPr lang="en-US" altLang="zh-CN" sz="3034" dirty="0"/>
              <a:t>《</a:t>
            </a:r>
            <a:r>
              <a:rPr lang="zh-CN" altLang="en-US" sz="3034" dirty="0"/>
              <a:t>反间谍法</a:t>
            </a:r>
            <a:r>
              <a:rPr lang="en-US" altLang="zh-CN" sz="3034" dirty="0"/>
              <a:t>》</a:t>
            </a:r>
            <a:r>
              <a:rPr lang="zh-CN" altLang="en-US" sz="3034" dirty="0"/>
              <a:t>第三十八条所规定的间谍行为：“为境外刺探、非法提供国家秘密”，于</a:t>
            </a:r>
            <a:r>
              <a:rPr lang="en-US" altLang="zh-CN" sz="3034" dirty="0"/>
              <a:t>2015</a:t>
            </a:r>
            <a:r>
              <a:rPr lang="zh-CN" altLang="en-US" sz="3034" dirty="0"/>
              <a:t>年被判处有期徒刑六年。</a:t>
            </a:r>
            <a:endParaRPr lang="en-US" altLang="zh-CN" sz="3034" dirty="0"/>
          </a:p>
        </p:txBody>
      </p:sp>
      <p:pic>
        <p:nvPicPr>
          <p:cNvPr id="3" name="图片 2">
            <a:extLst>
              <a:ext uri="{FF2B5EF4-FFF2-40B4-BE49-F238E27FC236}">
                <a16:creationId xmlns:a16="http://schemas.microsoft.com/office/drawing/2014/main" xmlns="" id="{C0DCE165-D9BA-4E52-AE5D-32AC5A96D710}"/>
              </a:ext>
            </a:extLst>
          </p:cNvPr>
          <p:cNvPicPr>
            <a:picLocks noChangeAspect="1"/>
          </p:cNvPicPr>
          <p:nvPr/>
        </p:nvPicPr>
        <p:blipFill>
          <a:blip r:embed="rId3"/>
          <a:stretch>
            <a:fillRect/>
          </a:stretch>
        </p:blipFill>
        <p:spPr>
          <a:xfrm>
            <a:off x="533544" y="1175950"/>
            <a:ext cx="7587989" cy="5654485"/>
          </a:xfrm>
          <a:prstGeom prst="rect">
            <a:avLst/>
          </a:prstGeom>
        </p:spPr>
      </p:pic>
    </p:spTree>
    <p:extLst>
      <p:ext uri="{BB962C8B-B14F-4D97-AF65-F5344CB8AC3E}">
        <p14:creationId xmlns:p14="http://schemas.microsoft.com/office/powerpoint/2010/main" val="409991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6307</TotalTime>
  <Words>2513</Words>
  <Application>Microsoft Office PowerPoint</Application>
  <PresentationFormat>全屏显示(4:3)</PresentationFormat>
  <Paragraphs>239</Paragraphs>
  <Slides>34</Slides>
  <Notes>28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34</vt:i4>
      </vt:variant>
    </vt:vector>
  </HeadingPairs>
  <TitlesOfParts>
    <vt:vector size="47" baseType="lpstr">
      <vt:lpstr>Arial</vt:lpstr>
      <vt:lpstr>宋体</vt:lpstr>
      <vt:lpstr>Abadi</vt:lpstr>
      <vt:lpstr>黑体</vt:lpstr>
      <vt:lpstr>Wingdings</vt:lpstr>
      <vt:lpstr>Calibri Light</vt:lpstr>
      <vt:lpstr>Open Sans</vt:lpstr>
      <vt:lpstr>方正正中黑简体</vt:lpstr>
      <vt:lpstr>Times New Roman</vt:lpstr>
      <vt:lpstr>Calibri</vt:lpstr>
      <vt:lpstr>微软雅黑</vt:lpstr>
      <vt:lpstr>楷体</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hp</cp:lastModifiedBy>
  <cp:revision>429</cp:revision>
  <dcterms:created xsi:type="dcterms:W3CDTF">2014-04-19T11:56:09Z</dcterms:created>
  <dcterms:modified xsi:type="dcterms:W3CDTF">2023-02-22T01:36:35Z</dcterms:modified>
</cp:coreProperties>
</file>